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51" r:id="rId2"/>
  </p:sldMasterIdLst>
  <p:notesMasterIdLst>
    <p:notesMasterId r:id="rId47"/>
  </p:notesMasterIdLst>
  <p:sldIdLst>
    <p:sldId id="256" r:id="rId3"/>
    <p:sldId id="260" r:id="rId4"/>
    <p:sldId id="345" r:id="rId5"/>
    <p:sldId id="331" r:id="rId6"/>
    <p:sldId id="333" r:id="rId7"/>
    <p:sldId id="358" r:id="rId8"/>
    <p:sldId id="348" r:id="rId9"/>
    <p:sldId id="349" r:id="rId10"/>
    <p:sldId id="334" r:id="rId11"/>
    <p:sldId id="261" r:id="rId12"/>
    <p:sldId id="262" r:id="rId13"/>
    <p:sldId id="263" r:id="rId14"/>
    <p:sldId id="264" r:id="rId15"/>
    <p:sldId id="324" r:id="rId16"/>
    <p:sldId id="310" r:id="rId17"/>
    <p:sldId id="339" r:id="rId18"/>
    <p:sldId id="265" r:id="rId19"/>
    <p:sldId id="340" r:id="rId20"/>
    <p:sldId id="259" r:id="rId21"/>
    <p:sldId id="271" r:id="rId22"/>
    <p:sldId id="272" r:id="rId23"/>
    <p:sldId id="282" r:id="rId24"/>
    <p:sldId id="315" r:id="rId25"/>
    <p:sldId id="281" r:id="rId26"/>
    <p:sldId id="321" r:id="rId27"/>
    <p:sldId id="322" r:id="rId28"/>
    <p:sldId id="283" r:id="rId29"/>
    <p:sldId id="284" r:id="rId30"/>
    <p:sldId id="335" r:id="rId31"/>
    <p:sldId id="285" r:id="rId32"/>
    <p:sldId id="286" r:id="rId33"/>
    <p:sldId id="287" r:id="rId34"/>
    <p:sldId id="288" r:id="rId35"/>
    <p:sldId id="289" r:id="rId36"/>
    <p:sldId id="290" r:id="rId37"/>
    <p:sldId id="291" r:id="rId38"/>
    <p:sldId id="360" r:id="rId39"/>
    <p:sldId id="296" r:id="rId40"/>
    <p:sldId id="297" r:id="rId41"/>
    <p:sldId id="338" r:id="rId42"/>
    <p:sldId id="298" r:id="rId43"/>
    <p:sldId id="299" r:id="rId44"/>
    <p:sldId id="313" r:id="rId45"/>
    <p:sldId id="336"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99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70255" autoAdjust="0"/>
  </p:normalViewPr>
  <p:slideViewPr>
    <p:cSldViewPr>
      <p:cViewPr varScale="1">
        <p:scale>
          <a:sx n="78" d="100"/>
          <a:sy n="78" d="100"/>
        </p:scale>
        <p:origin x="1476" y="11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138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8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8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138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73AAF809-1C07-4F67-A74B-30CDB614C6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BLAST Tick-borne Disease Prevention Program is a community-</a:t>
            </a:r>
            <a:r>
              <a:rPr lang="en-US" baseline="0" dirty="0" smtClean="0"/>
              <a:t>based health initiative designed to teach tick-borne disease prevention strategies and encourage early symptom identification. The program was created in 2008  by a team of researchers, educators and community members in partnership with the Ridgefield Health Department. Funding was provided by the Connecticut Department of Public Health. </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sz="2000" dirty="0" smtClean="0"/>
              <a:t>So what exactly is Lyme disease? Lyme disease is a bacterial infection caused by the spirochete </a:t>
            </a:r>
            <a:r>
              <a:rPr lang="en-US" sz="2000" i="1" dirty="0" err="1" smtClean="0"/>
              <a:t>Borrelia</a:t>
            </a:r>
            <a:r>
              <a:rPr lang="en-US" sz="2000" i="1" dirty="0" smtClean="0"/>
              <a:t> </a:t>
            </a:r>
            <a:r>
              <a:rPr lang="en-US" sz="2000" i="1" dirty="0" err="1" smtClean="0"/>
              <a:t>burgdorferi</a:t>
            </a:r>
            <a:r>
              <a:rPr lang="en-US" sz="2000" i="1" dirty="0" smtClean="0"/>
              <a:t>. </a:t>
            </a:r>
            <a:r>
              <a:rPr lang="en-US" sz="2000" dirty="0" smtClean="0"/>
              <a:t>This organism attacks various organ systems in the body, including the:</a:t>
            </a:r>
            <a:br>
              <a:rPr lang="en-US" sz="2000" dirty="0" smtClean="0"/>
            </a:br>
            <a:endParaRPr lang="en-US" sz="2000" dirty="0" smtClean="0"/>
          </a:p>
          <a:p>
            <a:pPr lvl="1" eaLnBrk="1" hangingPunct="1">
              <a:lnSpc>
                <a:spcPct val="90000"/>
              </a:lnSpc>
              <a:buFont typeface="Wingdings" pitchFamily="2" charset="2"/>
              <a:buChar char="Ø"/>
            </a:pPr>
            <a:r>
              <a:rPr lang="en-US" sz="2000" dirty="0" smtClean="0"/>
              <a:t>Nervous System </a:t>
            </a:r>
            <a:r>
              <a:rPr lang="en-US" sz="2000" i="1" dirty="0" smtClean="0"/>
              <a:t>(Bell’s palsy, meningitis, jabbing pain)</a:t>
            </a:r>
            <a:r>
              <a:rPr lang="en-US" sz="2000" dirty="0" smtClean="0"/>
              <a:t> </a:t>
            </a:r>
          </a:p>
          <a:p>
            <a:pPr lvl="1" eaLnBrk="1" hangingPunct="1">
              <a:lnSpc>
                <a:spcPct val="90000"/>
              </a:lnSpc>
              <a:buFont typeface="Wingdings" pitchFamily="2" charset="2"/>
              <a:buChar char="Ø"/>
            </a:pPr>
            <a:r>
              <a:rPr lang="en-US" sz="2000" dirty="0" smtClean="0"/>
              <a:t>Activity System </a:t>
            </a:r>
            <a:r>
              <a:rPr lang="en-US" sz="2000" i="1" dirty="0" smtClean="0"/>
              <a:t>(arthritis, migratory, joint pain, swelling)</a:t>
            </a:r>
          </a:p>
          <a:p>
            <a:pPr lvl="1" eaLnBrk="1" hangingPunct="1">
              <a:lnSpc>
                <a:spcPct val="90000"/>
              </a:lnSpc>
              <a:buFont typeface="Wingdings" pitchFamily="2" charset="2"/>
              <a:buChar char="Ø"/>
            </a:pPr>
            <a:r>
              <a:rPr lang="en-US" sz="2000" dirty="0" smtClean="0"/>
              <a:t>Circulatory System </a:t>
            </a:r>
            <a:r>
              <a:rPr lang="en-US" sz="2000" i="1" dirty="0" smtClean="0"/>
              <a:t>(heart block, rhythm abnormalities)</a:t>
            </a:r>
          </a:p>
          <a:p>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7"/>
          <p:cNvSpPr>
            <a:spLocks noGrp="1" noChangeArrowheads="1"/>
          </p:cNvSpPr>
          <p:nvPr>
            <p:ph type="sldNum" sz="quarter" idx="5"/>
          </p:nvPr>
        </p:nvSpPr>
        <p:spPr>
          <a:noFill/>
        </p:spPr>
        <p:txBody>
          <a:bodyPr/>
          <a:lstStyle/>
          <a:p>
            <a:fld id="{66045402-B338-44EE-AA7B-4B7E8FDD78E2}" type="slidenum">
              <a:rPr lang="en-US" smtClean="0">
                <a:cs typeface="Arial" charset="0"/>
              </a:rPr>
              <a:pPr/>
              <a:t>11</a:t>
            </a:fld>
            <a:endParaRPr lang="en-US" smtClean="0">
              <a:cs typeface="Arial" charset="0"/>
            </a:endParaRPr>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a:noFill/>
          <a:ln/>
        </p:spPr>
        <p:txBody>
          <a:bodyPr/>
          <a:lstStyle/>
          <a:p>
            <a:pPr eaLnBrk="1" hangingPunct="1"/>
            <a:r>
              <a:rPr lang="en-US" dirty="0" smtClean="0"/>
              <a:t>Lyme disease symptoms are often described as “early” and</a:t>
            </a:r>
            <a:r>
              <a:rPr lang="en-US" baseline="0" dirty="0" smtClean="0"/>
              <a:t> “</a:t>
            </a:r>
            <a:r>
              <a:rPr lang="en-US" dirty="0" smtClean="0"/>
              <a:t>late”. Early symptoms typically appear two to 30 days after the bite of an infected tick. The Lyme disease bacterium can infect several parts of the body, producing different symptoms at different times.  Not all patients with Lyme disease will have all symptoms, and many of the symptoms can occur with other diseases as well.  Early symptoms may</a:t>
            </a:r>
            <a:r>
              <a:rPr lang="en-US" baseline="0" dirty="0" smtClean="0"/>
              <a:t> include an expanding rash, often presenting as a “bulls-eye”, flu-like symptoms, fever, malaise, fatigue, headaches, muscle aches and joint aches. Individuals who recognize these early symptoms and receive timely treatment often recover without any further complications.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a:noFill/>
        </p:spPr>
        <p:txBody>
          <a:bodyPr/>
          <a:lstStyle/>
          <a:p>
            <a:fld id="{1CE18111-D1F6-4D39-9868-90E5311DC11D}" type="slidenum">
              <a:rPr lang="en-US" smtClean="0">
                <a:cs typeface="Arial" charset="0"/>
              </a:rPr>
              <a:pPr/>
              <a:t>12</a:t>
            </a:fld>
            <a:endParaRPr lang="en-US" smtClean="0">
              <a:cs typeface="Arial" charset="0"/>
            </a:endParaRPr>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p:spPr>
        <p:txBody>
          <a:bodyPr/>
          <a:lstStyle/>
          <a:p>
            <a:pPr eaLnBrk="1" hangingPunct="1"/>
            <a:r>
              <a:rPr lang="en-US" dirty="0" smtClean="0"/>
              <a:t>The rash associated with Lyme disease is called </a:t>
            </a:r>
            <a:r>
              <a:rPr lang="en-US" dirty="0" err="1" smtClean="0"/>
              <a:t>erythema</a:t>
            </a:r>
            <a:r>
              <a:rPr lang="en-US" dirty="0" smtClean="0"/>
              <a:t> </a:t>
            </a:r>
            <a:r>
              <a:rPr lang="en-US" dirty="0" err="1" smtClean="0"/>
              <a:t>migrans</a:t>
            </a:r>
            <a:r>
              <a:rPr lang="en-US" dirty="0" smtClean="0"/>
              <a:t> or EM.  This rash begins at the site of a tick bite after a delay of three to 30 days.  A distinctive feature of the rash is that it gradually expands over a period of several days, reaching up to 12 inches across. The center of the rash may clear as it enlarges, resulting in a bull's-eye appearance. But, as you can see in these pictures of EM rashes, the shape can</a:t>
            </a:r>
            <a:r>
              <a:rPr lang="en-US" baseline="0" dirty="0" smtClean="0"/>
              <a:t> vary.</a:t>
            </a:r>
            <a:r>
              <a:rPr lang="en-US" dirty="0" smtClean="0"/>
              <a:t>  It may be warm but isn’t usually painful.  Some patients develop additional EM rashes in other areas of the body. It’s important to know that not everyone with Lyme disease gets a rash. But, when it does appear, the rash is a clear indication of Lyme disease infection and should be shown to a medical practitioner immediately.</a:t>
            </a:r>
            <a:r>
              <a:rPr lang="en-US" baseline="0" dirty="0" smtClean="0"/>
              <a:t> We suggest taking a picture of the rash for your records.</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p:spPr>
        <p:txBody>
          <a:bodyPr/>
          <a:lstStyle/>
          <a:p>
            <a:fld id="{9C84DF8F-97F2-450F-BB58-9DE77386D1ED}" type="slidenum">
              <a:rPr lang="en-US" smtClean="0">
                <a:cs typeface="Arial" charset="0"/>
              </a:rPr>
              <a:pPr/>
              <a:t>13</a:t>
            </a:fld>
            <a:endParaRPr lang="en-US" smtClean="0">
              <a:cs typeface="Arial" charset="0"/>
            </a:endParaRPr>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noFill/>
          <a:ln/>
        </p:spPr>
        <p:txBody>
          <a:bodyPr/>
          <a:lstStyle/>
          <a:p>
            <a:r>
              <a:rPr lang="en-US" sz="1200" b="0" i="0" kern="1200" dirty="0" smtClean="0">
                <a:solidFill>
                  <a:schemeClr val="tx1"/>
                </a:solidFill>
                <a:latin typeface="Arial" charset="0"/>
                <a:ea typeface="+mn-ea"/>
                <a:cs typeface="+mn-cs"/>
              </a:rPr>
              <a:t>The “Late” Signs and Symptoms of Lyme disease, which may occur days to months after a tick bite, often include:</a:t>
            </a:r>
          </a:p>
          <a:p>
            <a:endParaRPr lang="en-US" sz="1200" b="0" i="0" kern="1200" dirty="0" smtClean="0">
              <a:solidFill>
                <a:schemeClr val="tx1"/>
              </a:solidFill>
              <a:latin typeface="Arial" charset="0"/>
              <a:ea typeface="+mn-ea"/>
              <a:cs typeface="+mn-cs"/>
            </a:endParaRPr>
          </a:p>
          <a:p>
            <a:r>
              <a:rPr lang="en-US" sz="1200" b="0" i="0" kern="1200" dirty="0" smtClean="0">
                <a:solidFill>
                  <a:schemeClr val="tx1"/>
                </a:solidFill>
                <a:latin typeface="Arial" charset="0"/>
                <a:ea typeface="+mn-ea"/>
                <a:cs typeface="+mn-cs"/>
              </a:rPr>
              <a:t>Severe headaches and neck stiffness</a:t>
            </a:r>
          </a:p>
          <a:p>
            <a:r>
              <a:rPr lang="en-US" sz="1200" b="0" i="0" kern="1200" dirty="0" smtClean="0">
                <a:solidFill>
                  <a:schemeClr val="tx1"/>
                </a:solidFill>
                <a:latin typeface="Arial" charset="0"/>
                <a:ea typeface="+mn-ea"/>
                <a:cs typeface="+mn-cs"/>
              </a:rPr>
              <a:t>Additional EM rashes on other areas of the body</a:t>
            </a:r>
          </a:p>
          <a:p>
            <a:r>
              <a:rPr lang="en-US" sz="1200" b="0" i="0" kern="1200" dirty="0" smtClean="0">
                <a:solidFill>
                  <a:schemeClr val="tx1"/>
                </a:solidFill>
                <a:latin typeface="Arial" charset="0"/>
                <a:ea typeface="+mn-ea"/>
                <a:cs typeface="+mn-cs"/>
              </a:rPr>
              <a:t>Arthritis with severe joint pain and swelling, particularly the knees and other large joints.</a:t>
            </a:r>
          </a:p>
          <a:p>
            <a:r>
              <a:rPr lang="en-US" sz="1200" b="0" i="0" kern="1200" dirty="0" smtClean="0">
                <a:solidFill>
                  <a:schemeClr val="tx1"/>
                </a:solidFill>
                <a:latin typeface="Arial" charset="0"/>
                <a:ea typeface="+mn-ea"/>
                <a:cs typeface="+mn-cs"/>
              </a:rPr>
              <a:t>Facial or Bell's palsy (loss of muscle tone or droop on one or both sides of the face)</a:t>
            </a:r>
          </a:p>
          <a:p>
            <a:r>
              <a:rPr lang="en-US" sz="1200" b="0" i="0" kern="1200" dirty="0" smtClean="0">
                <a:solidFill>
                  <a:schemeClr val="tx1"/>
                </a:solidFill>
                <a:latin typeface="Arial" charset="0"/>
                <a:ea typeface="+mn-ea"/>
                <a:cs typeface="+mn-cs"/>
              </a:rPr>
              <a:t>Intermittent pain in tendons, muscles, joints, and bones</a:t>
            </a:r>
          </a:p>
          <a:p>
            <a:r>
              <a:rPr lang="en-US" sz="1200" b="0" i="0" kern="1200" dirty="0" smtClean="0">
                <a:solidFill>
                  <a:schemeClr val="tx1"/>
                </a:solidFill>
                <a:latin typeface="Arial" charset="0"/>
                <a:ea typeface="+mn-ea"/>
                <a:cs typeface="+mn-cs"/>
              </a:rPr>
              <a:t>Heart palpitations or an irregular heart beat,</a:t>
            </a:r>
            <a:r>
              <a:rPr lang="en-US" sz="1200" b="0" i="0" kern="1200" baseline="0" dirty="0" smtClean="0">
                <a:solidFill>
                  <a:schemeClr val="tx1"/>
                </a:solidFill>
                <a:latin typeface="Arial" charset="0"/>
                <a:ea typeface="+mn-ea"/>
                <a:cs typeface="+mn-cs"/>
              </a:rPr>
              <a:t> known as Lyme </a:t>
            </a:r>
            <a:r>
              <a:rPr lang="en-US" sz="1200" b="0" i="0" kern="1200" baseline="0" dirty="0" err="1" smtClean="0">
                <a:solidFill>
                  <a:schemeClr val="tx1"/>
                </a:solidFill>
                <a:latin typeface="Arial" charset="0"/>
                <a:ea typeface="+mn-ea"/>
                <a:cs typeface="+mn-cs"/>
              </a:rPr>
              <a:t>cardiditis</a:t>
            </a:r>
            <a:endParaRPr lang="en-US" sz="1200" b="0" i="0" kern="1200" dirty="0" smtClean="0">
              <a:solidFill>
                <a:schemeClr val="tx1"/>
              </a:solidFill>
              <a:latin typeface="Arial" charset="0"/>
              <a:ea typeface="+mn-ea"/>
              <a:cs typeface="+mn-cs"/>
            </a:endParaRPr>
          </a:p>
          <a:p>
            <a:r>
              <a:rPr lang="en-US" sz="1200" b="0" i="0" kern="1200" dirty="0" smtClean="0">
                <a:solidFill>
                  <a:schemeClr val="tx1"/>
                </a:solidFill>
                <a:latin typeface="Arial" charset="0"/>
                <a:ea typeface="+mn-ea"/>
                <a:cs typeface="+mn-cs"/>
              </a:rPr>
              <a:t>Episodes of dizziness or shortness of breath</a:t>
            </a:r>
          </a:p>
          <a:p>
            <a:r>
              <a:rPr lang="en-US" sz="1200" b="0" i="0" kern="1200" dirty="0" smtClean="0">
                <a:solidFill>
                  <a:schemeClr val="tx1"/>
                </a:solidFill>
                <a:latin typeface="Arial" charset="0"/>
                <a:ea typeface="+mn-ea"/>
                <a:cs typeface="+mn-cs"/>
              </a:rPr>
              <a:t>Inflammation of the brain and spinal cord</a:t>
            </a:r>
          </a:p>
          <a:p>
            <a:r>
              <a:rPr lang="en-US" sz="1200" b="0" i="0" kern="1200" dirty="0" smtClean="0">
                <a:solidFill>
                  <a:schemeClr val="tx1"/>
                </a:solidFill>
                <a:latin typeface="Arial" charset="0"/>
                <a:ea typeface="+mn-ea"/>
                <a:cs typeface="+mn-cs"/>
              </a:rPr>
              <a:t>Nerve pain</a:t>
            </a:r>
          </a:p>
          <a:p>
            <a:r>
              <a:rPr lang="en-US" sz="1200" b="0" i="0" kern="1200" dirty="0" smtClean="0">
                <a:solidFill>
                  <a:schemeClr val="tx1"/>
                </a:solidFill>
                <a:latin typeface="Arial" charset="0"/>
                <a:ea typeface="+mn-ea"/>
                <a:cs typeface="+mn-cs"/>
              </a:rPr>
              <a:t>Shooting pains, numbness, or tingling in the hands or feet</a:t>
            </a:r>
          </a:p>
          <a:p>
            <a:r>
              <a:rPr lang="en-US" sz="1200" b="0" i="0" kern="1200" dirty="0" smtClean="0">
                <a:solidFill>
                  <a:schemeClr val="tx1"/>
                </a:solidFill>
                <a:latin typeface="Arial" charset="0"/>
                <a:ea typeface="+mn-ea"/>
                <a:cs typeface="+mn-cs"/>
              </a:rPr>
              <a:t>And problems with short-term memory</a:t>
            </a:r>
          </a:p>
          <a:p>
            <a:pPr eaLnBrk="1" hangingPunct="1">
              <a:lnSpc>
                <a:spcPct val="90000"/>
              </a:lnSpc>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Unlike many diseases, doctors can’t rely</a:t>
            </a:r>
            <a:r>
              <a:rPr lang="en-US" baseline="0" dirty="0" smtClean="0"/>
              <a:t> solely on a lab test when making their diagnosis. Lyme disease is diagnosed based on symptoms, physical findings such as the EM rash, and the possibility of exposure to infected ticks. Laboratory testing is helpful when used correctly. </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a:spLocks noGrp="1" noChangeArrowheads="1"/>
          </p:cNvSpPr>
          <p:nvPr>
            <p:ph type="sldNum" sz="quarter" idx="5"/>
          </p:nvPr>
        </p:nvSpPr>
        <p:spPr>
          <a:noFill/>
        </p:spPr>
        <p:txBody>
          <a:bodyPr/>
          <a:lstStyle/>
          <a:p>
            <a:fld id="{68CDBF23-330A-4624-BB24-E5D8BF060F36}" type="slidenum">
              <a:rPr lang="en-US" smtClean="0">
                <a:cs typeface="Arial" charset="0"/>
              </a:rPr>
              <a:pPr/>
              <a:t>15</a:t>
            </a:fld>
            <a:endParaRPr lang="en-US" smtClean="0">
              <a:cs typeface="Arial" charset="0"/>
            </a:endParaRP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Diseases occurring in conjunction</a:t>
            </a:r>
            <a:r>
              <a:rPr lang="en-US" sz="1200" baseline="0" dirty="0" smtClean="0"/>
              <a:t> with Lyme disease are referred to as co-infections. One of the most common is b</a:t>
            </a:r>
            <a:r>
              <a:rPr lang="en-US" sz="1200" dirty="0" smtClean="0"/>
              <a:t>abesiosis, a malaria-like illness caused by a protozoan called </a:t>
            </a:r>
            <a:r>
              <a:rPr lang="en-US" sz="1200" i="1" dirty="0" smtClean="0"/>
              <a:t>Babesia </a:t>
            </a:r>
            <a:r>
              <a:rPr lang="en-US" sz="1200" i="1" dirty="0" err="1" smtClean="0"/>
              <a:t>microti</a:t>
            </a:r>
            <a:r>
              <a:rPr lang="en-US" sz="1200" dirty="0" smtClean="0"/>
              <a:t>. This parasite invades and lives within red blood cells.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Wingdings" pitchFamily="2" charset="2"/>
              <a:buNone/>
            </a:pPr>
            <a:r>
              <a:rPr lang="en-US" dirty="0" smtClean="0"/>
              <a:t>Symptoms are mostly nonspecific, and the illness can range from very mild to very severe; although most people will not have symptoms. Symptoms may include:</a:t>
            </a:r>
          </a:p>
          <a:p>
            <a:pPr eaLnBrk="1" hangingPunct="1">
              <a:buFont typeface="Wingdings" pitchFamily="2" charset="2"/>
              <a:buNone/>
            </a:pPr>
            <a:endParaRPr lang="en-US" dirty="0" smtClean="0"/>
          </a:p>
          <a:p>
            <a:pPr eaLnBrk="1" hangingPunct="1"/>
            <a:r>
              <a:rPr lang="en-US" sz="1050" dirty="0" smtClean="0"/>
              <a:t>Fever </a:t>
            </a:r>
          </a:p>
          <a:p>
            <a:pPr eaLnBrk="1" hangingPunct="1"/>
            <a:r>
              <a:rPr lang="en-US" sz="1050" dirty="0" smtClean="0"/>
              <a:t>Drenching sweats </a:t>
            </a:r>
          </a:p>
          <a:p>
            <a:pPr eaLnBrk="1" hangingPunct="1"/>
            <a:r>
              <a:rPr lang="en-US" sz="1050" dirty="0" smtClean="0"/>
              <a:t>Muscle or joint aches or pains </a:t>
            </a:r>
          </a:p>
          <a:p>
            <a:pPr eaLnBrk="1" hangingPunct="1"/>
            <a:r>
              <a:rPr lang="en-US" sz="1050" dirty="0" smtClean="0"/>
              <a:t>A blood test may find a breakdown of the red blood cells called hemolytic anemia </a:t>
            </a:r>
          </a:p>
          <a:p>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a:spLocks noGrp="1" noChangeArrowheads="1"/>
          </p:cNvSpPr>
          <p:nvPr>
            <p:ph type="sldNum" sz="quarter" idx="5"/>
          </p:nvPr>
        </p:nvSpPr>
        <p:spPr>
          <a:noFill/>
        </p:spPr>
        <p:txBody>
          <a:bodyPr/>
          <a:lstStyle/>
          <a:p>
            <a:fld id="{8A092B62-C6C9-4447-A3A8-AE11152B1735}" type="slidenum">
              <a:rPr lang="en-US" smtClean="0">
                <a:cs typeface="Arial" charset="0"/>
              </a:rPr>
              <a:pPr/>
              <a:t>17</a:t>
            </a:fld>
            <a:endParaRPr lang="en-US" smtClean="0">
              <a:cs typeface="Arial" charset="0"/>
            </a:endParaRPr>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ln/>
        </p:spPr>
        <p:txBody>
          <a:bodyPr/>
          <a:lstStyle/>
          <a:p>
            <a:pPr marL="0" indent="0" eaLnBrk="1" hangingPunct="1">
              <a:buFont typeface="Wingdings" pitchFamily="2" charset="2"/>
              <a:buNone/>
            </a:pPr>
            <a:r>
              <a:rPr lang="en-US" sz="1200" dirty="0" smtClean="0"/>
              <a:t>The other illness often found in black-legged ticks is anaplasmosis, formerly known as human granulocytic ehrlichiosis (HGE). These bacteria invade and live within white blood cells called granulocytes</a:t>
            </a:r>
            <a:r>
              <a:rPr lang="en-US" dirty="0" smtClean="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Wingdings" pitchFamily="2" charset="2"/>
              <a:buNone/>
            </a:pPr>
            <a:r>
              <a:rPr lang="en-US" dirty="0" smtClean="0"/>
              <a:t>Much like babesiosis, symptoms are mostly nonspecific, and the illness can range from very mild to very severe. Most patients will experience:</a:t>
            </a:r>
          </a:p>
          <a:p>
            <a:pPr eaLnBrk="1" hangingPunct="1">
              <a:buFont typeface="Wingdings" pitchFamily="2" charset="2"/>
              <a:buNone/>
            </a:pPr>
            <a:endParaRPr lang="en-US" dirty="0" smtClean="0"/>
          </a:p>
          <a:p>
            <a:pPr eaLnBrk="1" hangingPunct="1"/>
            <a:r>
              <a:rPr lang="en-US" sz="1050" dirty="0" smtClean="0"/>
              <a:t>Rapid onset of fever </a:t>
            </a:r>
          </a:p>
          <a:p>
            <a:pPr eaLnBrk="1" hangingPunct="1"/>
            <a:r>
              <a:rPr lang="en-US" sz="1050" dirty="0" smtClean="0"/>
              <a:t>Shaking </a:t>
            </a:r>
          </a:p>
          <a:p>
            <a:pPr eaLnBrk="1" hangingPunct="1"/>
            <a:r>
              <a:rPr lang="en-US" sz="1050" dirty="0" smtClean="0"/>
              <a:t>Chills </a:t>
            </a:r>
          </a:p>
          <a:p>
            <a:pPr eaLnBrk="1" hangingPunct="1"/>
            <a:r>
              <a:rPr lang="en-US" sz="1050" dirty="0" smtClean="0"/>
              <a:t>Muscle or joint pain </a:t>
            </a:r>
          </a:p>
          <a:p>
            <a:pPr eaLnBrk="1" hangingPunct="1"/>
            <a:r>
              <a:rPr lang="en-US" sz="1050" dirty="0" smtClean="0"/>
              <a:t>Severe headache </a:t>
            </a:r>
          </a:p>
          <a:p>
            <a:pPr eaLnBrk="1" hangingPunct="1"/>
            <a:endParaRPr lang="en-US" sz="1050" dirty="0" smtClean="0"/>
          </a:p>
          <a:p>
            <a:pPr eaLnBrk="1" hangingPunct="1"/>
            <a:r>
              <a:rPr lang="en-US" sz="1050" dirty="0" smtClean="0"/>
              <a:t>Each tick-borne disease has its own diagnostic test and often a different treatment protocol.</a:t>
            </a:r>
          </a:p>
          <a:p>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Wingdings" pitchFamily="2" charset="2"/>
              <a:buChar char="Ø"/>
            </a:pPr>
            <a:endParaRPr lang="en-US" sz="1200" dirty="0" smtClean="0"/>
          </a:p>
          <a:p>
            <a:pPr eaLnBrk="1" hangingPunct="1">
              <a:buFont typeface="Wingdings" pitchFamily="2" charset="2"/>
              <a:buNone/>
            </a:pPr>
            <a:r>
              <a:rPr lang="en-US" sz="1200" dirty="0" smtClean="0"/>
              <a:t>You may have heard about a Lyme disease vaccine. There was a vaccine several years ago, but it was taken off the market. If you were previously vaccinated for Lyme disease you are NO LONGER protected. At the current time, there are no vaccines available for any of the tick-borne diseases, so PREVENTION is key!</a:t>
            </a:r>
          </a:p>
          <a:p>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497EF504-003E-4288-B55F-B3763C820B94}" type="slidenum">
              <a:rPr lang="en-US" smtClean="0">
                <a:cs typeface="Arial" charset="0"/>
              </a:rPr>
              <a:pPr/>
              <a:t>2</a:t>
            </a:fld>
            <a:endParaRPr lang="en-US" smtClean="0">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dirty="0" smtClean="0"/>
              <a:t>There are approximately</a:t>
            </a:r>
            <a:r>
              <a:rPr lang="en-US" baseline="0" dirty="0" smtClean="0"/>
              <a:t> 20 tick species of major public health or veterinary importance in the United States and over a dozen human tick-borne diseases that affect humans.  </a:t>
            </a:r>
            <a:r>
              <a:rPr lang="en-US" dirty="0" smtClean="0"/>
              <a:t>We know that several disease can be acquired from</a:t>
            </a:r>
            <a:r>
              <a:rPr lang="en-US" baseline="0" dirty="0" smtClean="0"/>
              <a:t> the bite of an infected blacklegged tick , often referred to as a deer tick.</a:t>
            </a:r>
            <a:r>
              <a:rPr lang="en-US" dirty="0" smtClean="0"/>
              <a:t> Lyme Disease is still most common, but health departments are monitoring the rise of Babesiosis and Anaplasmosis. </a:t>
            </a:r>
            <a:r>
              <a:rPr lang="en-US" i="1" dirty="0" err="1" smtClean="0"/>
              <a:t>Borrelia</a:t>
            </a:r>
            <a:r>
              <a:rPr lang="en-US" i="1" dirty="0" smtClean="0"/>
              <a:t> </a:t>
            </a:r>
            <a:r>
              <a:rPr lang="en-US" i="1" dirty="0" err="1" smtClean="0"/>
              <a:t>miyamotoi</a:t>
            </a:r>
            <a:r>
              <a:rPr lang="en-US" i="1" dirty="0" smtClean="0"/>
              <a:t> </a:t>
            </a:r>
            <a:r>
              <a:rPr lang="en-US" dirty="0" smtClean="0"/>
              <a:t>and </a:t>
            </a:r>
            <a:r>
              <a:rPr lang="en-US" dirty="0" err="1" smtClean="0"/>
              <a:t>Powassan</a:t>
            </a:r>
            <a:r>
              <a:rPr lang="en-US" dirty="0" smtClean="0"/>
              <a:t> disease are less common, but can have serious health consequences.  It is possible to acquire</a:t>
            </a:r>
            <a:r>
              <a:rPr lang="en-US" baseline="0" dirty="0" smtClean="0"/>
              <a:t> multiple infections from one tick attachment. While there are other types of ticks in our area, which may carry other diseases, the blacklegged ticks and Lyme disease continue to be our greatest health threat.</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a:noFill/>
        </p:spPr>
        <p:txBody>
          <a:bodyPr/>
          <a:lstStyle/>
          <a:p>
            <a:fld id="{CC428146-BD99-4B44-974C-519FA0AC3371}" type="slidenum">
              <a:rPr lang="en-US" smtClean="0">
                <a:cs typeface="Arial" charset="0"/>
              </a:rPr>
              <a:pPr/>
              <a:t>20</a:t>
            </a:fld>
            <a:endParaRPr lang="en-US" smtClean="0">
              <a:cs typeface="Arial" charset="0"/>
            </a:endParaRPr>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p:spPr>
        <p:txBody>
          <a:bodyPr/>
          <a:lstStyle/>
          <a:p>
            <a:pPr eaLnBrk="1" hangingPunct="1"/>
            <a:r>
              <a:rPr lang="en-US" dirty="0" smtClean="0"/>
              <a:t>When</a:t>
            </a:r>
            <a:r>
              <a:rPr lang="en-US" baseline="0" dirty="0" smtClean="0"/>
              <a:t> we think about prevention, it’s important to understand how tick-borne diseases are transmitted.  So, we’ll start with learning what black-legged ticks look like.</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p:spPr>
        <p:txBody>
          <a:bodyPr/>
          <a:lstStyle/>
          <a:p>
            <a:fld id="{99284840-C411-4742-BB43-D2BB61C6FF22}" type="slidenum">
              <a:rPr lang="en-US" smtClean="0">
                <a:cs typeface="Arial" charset="0"/>
              </a:rPr>
              <a:pPr/>
              <a:t>21</a:t>
            </a:fld>
            <a:endParaRPr lang="en-US" smtClean="0">
              <a:cs typeface="Arial" charset="0"/>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0" dirty="0" smtClean="0"/>
              <a:t>The</a:t>
            </a:r>
            <a:r>
              <a:rPr lang="en-US" i="0" baseline="0" dirty="0" smtClean="0"/>
              <a:t> </a:t>
            </a:r>
            <a:r>
              <a:rPr lang="en-US" dirty="0" smtClean="0"/>
              <a:t>blacklegged tick goes through four stages in its life. The nymph, the stage responsible for</a:t>
            </a:r>
            <a:r>
              <a:rPr lang="en-US" baseline="0" dirty="0" smtClean="0"/>
              <a:t> the greatest number of Lyme disease cases, </a:t>
            </a:r>
            <a:r>
              <a:rPr lang="en-US" dirty="0" smtClean="0"/>
              <a:t>is less than ¼ the size of the adult female. The adult female is about the size of a sesame seed; the nymph is about the size of a poppy seed. Both the nymph and the adult female can transmit Lyme disease. The nymph is responsible for the greatest number of cases because it is very hard to spot and out in the environment during summer months. </a:t>
            </a:r>
            <a:r>
              <a:rPr lang="en-US" sz="1200" dirty="0" smtClean="0"/>
              <a:t>Larvae may not transmit Lyme disease, but do transmit other diseases.</a:t>
            </a:r>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a:noFill/>
        </p:spPr>
        <p:txBody>
          <a:bodyPr/>
          <a:lstStyle/>
          <a:p>
            <a:fld id="{FB137D8E-FAE5-4BB9-9900-DFEDE4416BE0}" type="slidenum">
              <a:rPr lang="en-US" smtClean="0">
                <a:cs typeface="Arial" charset="0"/>
              </a:rPr>
              <a:pPr/>
              <a:t>22</a:t>
            </a:fld>
            <a:endParaRPr lang="en-US" smtClean="0">
              <a:cs typeface="Arial" charset="0"/>
            </a:endParaRPr>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p:spPr>
        <p:txBody>
          <a:bodyPr/>
          <a:lstStyle/>
          <a:p>
            <a:pPr eaLnBrk="1" hangingPunct="1"/>
            <a:r>
              <a:rPr lang="en-US" sz="1400" dirty="0" smtClean="0"/>
              <a:t>Tick eggs hatch in the Spring. </a:t>
            </a:r>
            <a:r>
              <a:rPr lang="en-US" dirty="0" smtClean="0"/>
              <a:t>The ticks feed three times in their two-year life cycle. </a:t>
            </a:r>
            <a:r>
              <a:rPr lang="en-US" sz="1400" dirty="0" smtClean="0"/>
              <a:t>Tick larvae feed on mice, moles or birds (known as hosts) in late Summer. </a:t>
            </a:r>
            <a:r>
              <a:rPr lang="en-US" sz="1300" dirty="0" smtClean="0"/>
              <a:t>Larvae and nymphs can acquire the bacteria which causes Lyme disease when feeding on these infected hosts. The white footed mouse is the principle reservoir for </a:t>
            </a:r>
            <a:r>
              <a:rPr lang="en-US" sz="1300" i="0" dirty="0" smtClean="0"/>
              <a:t>the infection.</a:t>
            </a:r>
            <a:r>
              <a:rPr lang="en-US" sz="1300" i="1" dirty="0" smtClean="0"/>
              <a:t> </a:t>
            </a:r>
            <a:r>
              <a:rPr lang="en-US" sz="1300" dirty="0" err="1" smtClean="0"/>
              <a:t>Nymphal</a:t>
            </a:r>
            <a:r>
              <a:rPr lang="en-US" sz="1300" dirty="0" smtClean="0"/>
              <a:t> ticks feed in the early Spring, and</a:t>
            </a:r>
            <a:r>
              <a:rPr lang="en-US" sz="1300" i="1" dirty="0" smtClean="0"/>
              <a:t> a</a:t>
            </a:r>
            <a:r>
              <a:rPr lang="en-US" sz="1400" dirty="0" smtClean="0"/>
              <a:t>dult ticks feed and reproduce in the Fall and Winter. </a:t>
            </a:r>
            <a:r>
              <a:rPr lang="en-US" dirty="0" smtClean="0"/>
              <a:t>Adult female ticks lay approximately 2000 to 3000 eggs per tick in leaf litter in the Spring. </a:t>
            </a:r>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Slide Image Placeholder 1"/>
          <p:cNvSpPr>
            <a:spLocks noGrp="1" noRot="1" noChangeAspect="1"/>
          </p:cNvSpPr>
          <p:nvPr>
            <p:ph type="sldImg"/>
          </p:nvPr>
        </p:nvSpPr>
        <p:spPr>
          <a:ln/>
        </p:spPr>
      </p:sp>
      <p:sp>
        <p:nvSpPr>
          <p:cNvPr id="335874" name="Notes Placeholder 2"/>
          <p:cNvSpPr>
            <a:spLocks noGrp="1"/>
          </p:cNvSpPr>
          <p:nvPr>
            <p:ph type="body" idx="1"/>
          </p:nvPr>
        </p:nvSpPr>
        <p:spPr>
          <a:noFill/>
          <a:ln/>
        </p:spPr>
        <p:txBody>
          <a:bodyPr/>
          <a:lstStyle/>
          <a:p>
            <a:pPr eaLnBrk="1" hangingPunct="1"/>
            <a:r>
              <a:rPr lang="en-US" dirty="0" smtClean="0"/>
              <a:t>Lyme disease patients are most likely to have illness onset in June, July, or August and less likely to have illness onset from December through March. But, it is possible to encounter an infected tick whenever there is no snow</a:t>
            </a:r>
            <a:r>
              <a:rPr lang="en-US" baseline="0" dirty="0" smtClean="0"/>
              <a:t> covering the ground. Cases are reported year ‘round.</a:t>
            </a:r>
            <a:endParaRPr lang="en-US" dirty="0" smtClean="0"/>
          </a:p>
        </p:txBody>
      </p:sp>
      <p:sp>
        <p:nvSpPr>
          <p:cNvPr id="335875" name="Slide Number Placeholder 3"/>
          <p:cNvSpPr>
            <a:spLocks noGrp="1"/>
          </p:cNvSpPr>
          <p:nvPr>
            <p:ph type="sldNum" sz="quarter" idx="5"/>
          </p:nvPr>
        </p:nvSpPr>
        <p:spPr>
          <a:noFill/>
        </p:spPr>
        <p:txBody>
          <a:bodyPr/>
          <a:lstStyle/>
          <a:p>
            <a:fld id="{7DDDA76B-8211-431C-BB89-F8FD5490A570}" type="slidenum">
              <a:rPr lang="en-US" smtClean="0">
                <a:cs typeface="Arial" charset="0"/>
              </a:rPr>
              <a:pPr/>
              <a:t>23</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7"/>
          <p:cNvSpPr>
            <a:spLocks noGrp="1" noChangeArrowheads="1"/>
          </p:cNvSpPr>
          <p:nvPr>
            <p:ph type="sldNum" sz="quarter" idx="5"/>
          </p:nvPr>
        </p:nvSpPr>
        <p:spPr>
          <a:noFill/>
        </p:spPr>
        <p:txBody>
          <a:bodyPr/>
          <a:lstStyle/>
          <a:p>
            <a:fld id="{49B0374D-D9E1-4F32-840C-9D2F359DB626}" type="slidenum">
              <a:rPr lang="en-US" smtClean="0">
                <a:cs typeface="Arial" charset="0"/>
              </a:rPr>
              <a:pPr/>
              <a:t>24</a:t>
            </a:fld>
            <a:endParaRPr lang="en-US" smtClean="0">
              <a:cs typeface="Arial" charset="0"/>
            </a:endParaRPr>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p:spPr>
        <p:txBody>
          <a:bodyPr/>
          <a:lstStyle/>
          <a:p>
            <a:pPr eaLnBrk="1" hangingPunct="1"/>
            <a:r>
              <a:rPr lang="en-US" dirty="0" smtClean="0"/>
              <a:t>Ticks like damp shady areas under ground covering plants such as pachysandra, myrtle and ivy. They can be found near stone walls. Ticks often hitch a ride on a small rodent such as the white-footed mouse, so you will find ticks in areas that mice find attractive. Dead tree trunks and branches, tall grasses and the wooded edge of your property are also places that you may encounter ticks. Stay away from leaf litter, too. Ticks spend 95% of their life in the leaf litter on the forest floor during their 2 year life cycle! Tick populations can also be abundant in areas where deer live. Deer supply ticks with transportation, a place to mate and a blood meal. Be wary of ticks in places where you see a lot of deer, or deer droppings.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term engorged refers to a tick that has fed and is filled with blood. An engorged deer-tick may</a:t>
            </a:r>
            <a:r>
              <a:rPr lang="en-US" baseline="0" dirty="0" smtClean="0"/>
              <a:t> fool you as they can expand to the size of a small raisin and are often mistaken for dog ticks which do not carry Lyme disease. </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term tick bite may be misleading as ticks do not bite like a mosquito. Ticks attach and feed gradually. Once a tick has found a place to feed, it grasps and begins to cut into the skin. The </a:t>
            </a:r>
            <a:r>
              <a:rPr lang="en-US" dirty="0" err="1" smtClean="0"/>
              <a:t>hypostome</a:t>
            </a:r>
            <a:r>
              <a:rPr lang="en-US" dirty="0" smtClean="0"/>
              <a:t> penetrates and the tick secretes a “cement” which holds the mouthparts in place while the tick feeds. This cement is one of the reasons ticks may be hard to remove. Irritation may occur at the site of the bite and should not be mistaken for the EM rash. </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7"/>
          <p:cNvSpPr>
            <a:spLocks noGrp="1" noChangeArrowheads="1"/>
          </p:cNvSpPr>
          <p:nvPr>
            <p:ph type="sldNum" sz="quarter" idx="5"/>
          </p:nvPr>
        </p:nvSpPr>
        <p:spPr>
          <a:noFill/>
        </p:spPr>
        <p:txBody>
          <a:bodyPr/>
          <a:lstStyle/>
          <a:p>
            <a:fld id="{3EC95BFD-ACF9-4385-B75E-9F7749F67C02}" type="slidenum">
              <a:rPr lang="en-US" smtClean="0">
                <a:cs typeface="Arial" charset="0"/>
              </a:rPr>
              <a:pPr/>
              <a:t>27</a:t>
            </a:fld>
            <a:endParaRPr lang="en-US" smtClean="0">
              <a:cs typeface="Arial" charset="0"/>
            </a:endParaRPr>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p:spPr>
        <p:txBody>
          <a:bodyPr/>
          <a:lstStyle/>
          <a:p>
            <a:pPr eaLnBrk="1" hangingPunct="1"/>
            <a:r>
              <a:rPr lang="en-US" dirty="0" smtClean="0"/>
              <a:t>Remove a tick from your skin as soon as you notice it. Use fine-tipped tweezers to firmly grasp the tick very close to your skin. With a steady motion, pull the tick’s body away from your skin with a slow, steady force. Avoid crushing the tick’s body. If the tick’s mouthparts remain in the skin,</a:t>
            </a:r>
            <a:r>
              <a:rPr lang="en-US" baseline="0" dirty="0" smtClean="0"/>
              <a:t> don’t be alarmed. They</a:t>
            </a:r>
            <a:r>
              <a:rPr lang="en-US" dirty="0" smtClean="0"/>
              <a:t> can’t transmit the Lyme disease bacteria once separated from the tick’s body. You’ll want to remove them with the same care you would use for a splinter. Always clean your skin with soap and warm water or alcohol after removing a tick. </a:t>
            </a:r>
          </a:p>
          <a:p>
            <a:pPr eaLnBrk="1" hangingPunct="1"/>
            <a:endParaRPr lang="en-US" dirty="0" smtClean="0"/>
          </a:p>
          <a:p>
            <a:pPr eaLnBrk="1" hangingPunct="1"/>
            <a:r>
              <a:rPr lang="en-US" dirty="0" smtClean="0"/>
              <a:t>Place the tick in a plastic vial or zip-lock bag for identification and testing. </a:t>
            </a:r>
            <a:r>
              <a:rPr lang="en-US" baseline="0" dirty="0" smtClean="0"/>
              <a:t>Always record the date and location of a tick-attachment on your calendar. Consult with your physician and watch for early symptoms. </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7"/>
          <p:cNvSpPr>
            <a:spLocks noGrp="1" noChangeArrowheads="1"/>
          </p:cNvSpPr>
          <p:nvPr>
            <p:ph type="sldNum" sz="quarter" idx="5"/>
          </p:nvPr>
        </p:nvSpPr>
        <p:spPr>
          <a:noFill/>
        </p:spPr>
        <p:txBody>
          <a:bodyPr/>
          <a:lstStyle/>
          <a:p>
            <a:fld id="{D6595A04-A816-4D7B-B93A-E041111617B9}" type="slidenum">
              <a:rPr lang="en-US" smtClean="0">
                <a:cs typeface="Arial" charset="0"/>
              </a:rPr>
              <a:pPr/>
              <a:t>28</a:t>
            </a:fld>
            <a:endParaRPr lang="en-US" smtClean="0">
              <a:cs typeface="Arial" charset="0"/>
            </a:endParaRPr>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a:noFill/>
          <a:ln/>
        </p:spPr>
        <p:txBody>
          <a:bodyPr/>
          <a:lstStyle/>
          <a:p>
            <a:pPr eaLnBrk="1" hangingPunct="1"/>
            <a:r>
              <a:rPr lang="en-US" dirty="0" smtClean="0"/>
              <a:t>You may have heard some recommendations for</a:t>
            </a:r>
            <a:r>
              <a:rPr lang="en-US" baseline="0" dirty="0" smtClean="0"/>
              <a:t> removing ticks that </a:t>
            </a:r>
            <a:r>
              <a:rPr lang="en-US" dirty="0" smtClean="0"/>
              <a:t>are not effective and may actually  increase the risk of pathogen transmission. Don’t squeeze or rupture the tick. Don’t pour kerosene or nail polish remover on the tick. Don’t rub Vaseline or Petroleum Jelly on the tick. You want to avoid doing anything that might otherwise traumatize the tick. Your goal is to remove the tick swiftly and carefully.</a:t>
            </a:r>
          </a:p>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Slide Image Placeholder 1"/>
          <p:cNvSpPr>
            <a:spLocks noGrp="1" noRot="1" noChangeAspect="1"/>
          </p:cNvSpPr>
          <p:nvPr>
            <p:ph type="sldImg"/>
          </p:nvPr>
        </p:nvSpPr>
        <p:spPr>
          <a:ln/>
        </p:spPr>
      </p:sp>
      <p:sp>
        <p:nvSpPr>
          <p:cNvPr id="346114" name="Notes Placeholder 2"/>
          <p:cNvSpPr>
            <a:spLocks noGrp="1"/>
          </p:cNvSpPr>
          <p:nvPr>
            <p:ph type="body" idx="1"/>
          </p:nvPr>
        </p:nvSpPr>
        <p:spPr>
          <a:noFill/>
          <a:ln/>
        </p:spPr>
        <p:txBody>
          <a:bodyPr/>
          <a:lstStyle/>
          <a:p>
            <a:pPr eaLnBrk="1" hangingPunct="1">
              <a:buFont typeface="Wingdings" pitchFamily="2" charset="2"/>
              <a:buNone/>
            </a:pPr>
            <a:r>
              <a:rPr lang="en-US" sz="1200" dirty="0" smtClean="0"/>
              <a:t>After a tick is removed, you may want to consider having it</a:t>
            </a:r>
            <a:r>
              <a:rPr lang="en-US" sz="1200" baseline="0" dirty="0" smtClean="0"/>
              <a:t> tested to see if it’s positive for any of the tick-borne diseases. It’s important to know that even if the tick is infected, it doesn’t mean that the infection has been transmitted. There are many factors involved in this process.</a:t>
            </a:r>
          </a:p>
          <a:p>
            <a:pPr eaLnBrk="1" hangingPunct="1">
              <a:buFont typeface="Wingdings" pitchFamily="2" charset="2"/>
              <a:buNone/>
            </a:pPr>
            <a:endParaRPr lang="en-US" sz="1200" baseline="0" dirty="0" smtClean="0"/>
          </a:p>
          <a:p>
            <a:pPr eaLnBrk="1" hangingPunct="1">
              <a:buFont typeface="Wingdings" pitchFamily="2" charset="2"/>
              <a:buNone/>
            </a:pPr>
            <a:r>
              <a:rPr lang="en-US" sz="1200" baseline="0" dirty="0" smtClean="0"/>
              <a:t>Local Health Departments, universities and private labs offer tick testing services. </a:t>
            </a:r>
          </a:p>
          <a:p>
            <a:pPr eaLnBrk="1" hangingPunct="1">
              <a:buFont typeface="Wingdings" pitchFamily="2" charset="2"/>
              <a:buNone/>
            </a:pPr>
            <a:endParaRPr lang="en-US" sz="1200" baseline="0" dirty="0" smtClean="0"/>
          </a:p>
          <a:p>
            <a:pPr eaLnBrk="1" hangingPunct="1">
              <a:buFont typeface="Wingdings" pitchFamily="2" charset="2"/>
              <a:buNone/>
            </a:pPr>
            <a:r>
              <a:rPr lang="en-US" sz="1200" baseline="0" dirty="0" smtClean="0"/>
              <a:t>Never wait for tick-testing results before seeing your physician if you suspect that you’ve contracted a tick-borne disease. </a:t>
            </a:r>
            <a:endParaRPr lang="en-US" sz="1200" dirty="0" smtClean="0"/>
          </a:p>
          <a:p>
            <a:pPr eaLnBrk="1" hangingPunct="1">
              <a:buFont typeface="Wingdings" pitchFamily="2" charset="2"/>
              <a:buChar char="Ø"/>
            </a:pPr>
            <a:endParaRPr lang="en-US" sz="1200" dirty="0" smtClean="0"/>
          </a:p>
          <a:p>
            <a:pPr eaLnBrk="1" hangingPunct="1">
              <a:buFont typeface="Wingdings" pitchFamily="2" charset="2"/>
              <a:buChar char="Ø"/>
            </a:pPr>
            <a:r>
              <a:rPr lang="en-US" sz="1200" dirty="0" smtClean="0"/>
              <a:t>Check with your local Health Department to see if they identify and/or test ticks. </a:t>
            </a:r>
          </a:p>
          <a:p>
            <a:pPr eaLnBrk="1" hangingPunct="1">
              <a:buFont typeface="Wingdings" pitchFamily="2" charset="2"/>
              <a:buChar char="Ø"/>
            </a:pPr>
            <a:r>
              <a:rPr lang="en-US" sz="1200" dirty="0" err="1" smtClean="0"/>
              <a:t>Umass</a:t>
            </a:r>
            <a:r>
              <a:rPr lang="en-US" sz="1200" dirty="0" smtClean="0"/>
              <a:t> Amherst Laboratory of Medical Zoology and</a:t>
            </a:r>
          </a:p>
          <a:p>
            <a:pPr eaLnBrk="1" hangingPunct="1">
              <a:buNone/>
            </a:pPr>
            <a:r>
              <a:rPr lang="en-US" sz="1200" dirty="0" smtClean="0"/>
              <a:t>     </a:t>
            </a:r>
            <a:r>
              <a:rPr lang="en-US" sz="1200" kern="1200" dirty="0" smtClean="0">
                <a:latin typeface="Arial" charset="0"/>
              </a:rPr>
              <a:t>University Connecticut Veterinary Medical Diagnostic Laboratory</a:t>
            </a:r>
          </a:p>
          <a:p>
            <a:pPr eaLnBrk="1" hangingPunct="1">
              <a:buNone/>
            </a:pPr>
            <a:r>
              <a:rPr lang="en-US" sz="1200" kern="1200" dirty="0" smtClean="0">
                <a:latin typeface="Arial" charset="0"/>
              </a:rPr>
              <a:t>      identify and test ticks for a fee.</a:t>
            </a:r>
          </a:p>
          <a:p>
            <a:pPr eaLnBrk="1" hangingPunct="1">
              <a:buFont typeface="Wingdings" pitchFamily="2" charset="2"/>
              <a:buChar char="Ø"/>
            </a:pPr>
            <a:r>
              <a:rPr lang="en-US" sz="1200" kern="1200" dirty="0" smtClean="0">
                <a:latin typeface="Arial" charset="0"/>
              </a:rPr>
              <a:t>University of Rhode Island Tick Encounter Resource Center and University of Maine Cooperative Extension Service identify ticks for free</a:t>
            </a:r>
          </a:p>
          <a:p>
            <a:pPr eaLnBrk="1" hangingPunct="1">
              <a:buFont typeface="Wingdings" pitchFamily="2" charset="2"/>
              <a:buChar char="Ø"/>
            </a:pPr>
            <a:r>
              <a:rPr lang="en-US" sz="1200" kern="1200" dirty="0" smtClean="0">
                <a:latin typeface="Arial" charset="0"/>
              </a:rPr>
              <a:t>Some private labs will test ticks for a fee.</a:t>
            </a:r>
            <a:r>
              <a:rPr lang="en-US" sz="1200" dirty="0" smtClean="0"/>
              <a:t> </a:t>
            </a:r>
          </a:p>
          <a:p>
            <a:pPr algn="ctr" eaLnBrk="1" hangingPunct="1">
              <a:buNone/>
            </a:pPr>
            <a:r>
              <a:rPr lang="en-US" sz="1100" b="1" dirty="0" smtClean="0"/>
              <a:t>Don’t wait for tick-testing results if you suspect that you have contracted a tick-borne disease. See your physician immediately!</a:t>
            </a:r>
          </a:p>
          <a:p>
            <a:endParaRPr lang="en-US" sz="1200" kern="1200" dirty="0">
              <a:solidFill>
                <a:schemeClr val="tx1"/>
              </a:solidFill>
              <a:latin typeface="Arial" charset="0"/>
              <a:ea typeface="+mn-ea"/>
              <a:cs typeface="+mn-cs"/>
            </a:endParaRPr>
          </a:p>
        </p:txBody>
      </p:sp>
      <p:sp>
        <p:nvSpPr>
          <p:cNvPr id="346115" name="Slide Number Placeholder 3"/>
          <p:cNvSpPr>
            <a:spLocks noGrp="1"/>
          </p:cNvSpPr>
          <p:nvPr>
            <p:ph type="sldNum" sz="quarter" idx="5"/>
          </p:nvPr>
        </p:nvSpPr>
        <p:spPr>
          <a:noFill/>
        </p:spPr>
        <p:txBody>
          <a:bodyPr/>
          <a:lstStyle/>
          <a:p>
            <a:fld id="{067C659E-9BAF-4628-B8FA-82D532D879D4}" type="slidenum">
              <a:rPr lang="en-US" smtClean="0">
                <a:cs typeface="Arial" charset="0"/>
              </a:rPr>
              <a:pPr/>
              <a:t>29</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Lyme disease was first identified in 1975 when a cluster of children and adults residing in the Lyme, Connecticut area experienced uncommon arthritic symptoms.</a:t>
            </a:r>
            <a:r>
              <a:rPr lang="en-US" sz="1200" b="0" i="0" kern="1200" baseline="0" dirty="0" smtClean="0">
                <a:solidFill>
                  <a:schemeClr val="tx1"/>
                </a:solidFill>
                <a:latin typeface="Arial" charset="0"/>
                <a:ea typeface="+mn-ea"/>
                <a:cs typeface="+mn-cs"/>
              </a:rPr>
              <a:t> A local mother, Polly Murray, is credited with initiating the medical investigation that resulted in the discovery of this new illness. </a:t>
            </a:r>
            <a:r>
              <a:rPr lang="en-US" sz="1200" b="0" i="0" kern="1200" dirty="0" smtClean="0">
                <a:solidFill>
                  <a:schemeClr val="tx1"/>
                </a:solidFill>
                <a:latin typeface="Arial" charset="0"/>
                <a:ea typeface="+mn-ea"/>
                <a:cs typeface="+mn-cs"/>
              </a:rPr>
              <a:t>By 1977, the first 51 cases of Lyme arthritis were described, and the </a:t>
            </a:r>
            <a:r>
              <a:rPr lang="en-US" sz="1200" b="0" i="0" kern="1200" dirty="0" err="1" smtClean="0">
                <a:solidFill>
                  <a:schemeClr val="tx1"/>
                </a:solidFill>
                <a:latin typeface="Arial" charset="0"/>
                <a:ea typeface="+mn-ea"/>
                <a:cs typeface="+mn-cs"/>
              </a:rPr>
              <a:t>Ixodes</a:t>
            </a:r>
            <a:r>
              <a:rPr lang="en-US" sz="1200" b="0" i="0" kern="1200" dirty="0" smtClean="0">
                <a:solidFill>
                  <a:schemeClr val="tx1"/>
                </a:solidFill>
                <a:latin typeface="Arial" charset="0"/>
                <a:ea typeface="+mn-ea"/>
                <a:cs typeface="+mn-cs"/>
              </a:rPr>
              <a:t> </a:t>
            </a:r>
            <a:r>
              <a:rPr lang="en-US" sz="1200" b="0" i="0" kern="1200" dirty="0" err="1" smtClean="0">
                <a:solidFill>
                  <a:schemeClr val="tx1"/>
                </a:solidFill>
                <a:latin typeface="Arial" charset="0"/>
                <a:ea typeface="+mn-ea"/>
                <a:cs typeface="+mn-cs"/>
              </a:rPr>
              <a:t>scapularis</a:t>
            </a:r>
            <a:r>
              <a:rPr lang="en-US" sz="1200" b="0" i="0" kern="1200" dirty="0" smtClean="0">
                <a:solidFill>
                  <a:schemeClr val="tx1"/>
                </a:solidFill>
                <a:latin typeface="Arial" charset="0"/>
                <a:ea typeface="+mn-ea"/>
                <a:cs typeface="+mn-cs"/>
              </a:rPr>
              <a:t> or black-legged tick was linked to the transmission of the disease. </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do you avoid getting a tick bite? The</a:t>
            </a:r>
            <a:r>
              <a:rPr lang="en-US" baseline="0" dirty="0" smtClean="0"/>
              <a:t> BLAST tips include those recommendations science has shown have the greatest potential to reduce your chances of contracting a tick-borne disease. These are easy, affordable ways you can avoid ticks and their bites in your daily life. You don’t have to travel far to find a tick!. </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venir Roman"/>
                <a:cs typeface="Avenir Roman"/>
              </a:rPr>
              <a:t>The “B” in BLAST reminds us to….</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31</a:t>
            </a:fld>
            <a:endParaRPr lang="en-US"/>
          </a:p>
        </p:txBody>
      </p:sp>
    </p:spTree>
    <p:extLst>
      <p:ext uri="{BB962C8B-B14F-4D97-AF65-F5344CB8AC3E}">
        <p14:creationId xmlns:p14="http://schemas.microsoft.com/office/powerpoint/2010/main" val="1340946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a:spLocks noGrp="1" noChangeArrowheads="1"/>
          </p:cNvSpPr>
          <p:nvPr>
            <p:ph type="sldNum" sz="quarter" idx="5"/>
          </p:nvPr>
        </p:nvSpPr>
        <p:spPr>
          <a:noFill/>
        </p:spPr>
        <p:txBody>
          <a:bodyPr/>
          <a:lstStyle/>
          <a:p>
            <a:fld id="{67EA6EF0-7A4F-40D7-9B00-D1604CD23688}" type="slidenum">
              <a:rPr lang="en-US" smtClean="0">
                <a:cs typeface="Arial" charset="0"/>
              </a:rPr>
              <a:pPr/>
              <a:t>32</a:t>
            </a:fld>
            <a:endParaRPr lang="en-US" smtClean="0">
              <a:cs typeface="Arial" charset="0"/>
            </a:endParaRPr>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p:spPr>
        <p:txBody>
          <a:bodyPr/>
          <a:lstStyle/>
          <a:p>
            <a:pPr eaLnBrk="1" hangingPunct="1"/>
            <a:r>
              <a:rPr lang="en-US" dirty="0" smtClean="0">
                <a:latin typeface="Avenir Roman"/>
                <a:cs typeface="Avenir Roman"/>
              </a:rPr>
              <a:t>…bathe or shower soon after coming indoors. Data from a study conducted by the Connecticut Emerging Infections Program at the Yale School of Public Health has shown that people who did not contract Lyme disease were nearly twice as likely to shower or bathe within 2 hours after spending time in their yards. Bathing washes off unattached ticks and provides the perfect opportunity to do a thorough tick check.</a:t>
            </a:r>
            <a:r>
              <a:rPr lang="en-US" baseline="0" dirty="0" smtClean="0">
                <a:latin typeface="Avenir Roman"/>
                <a:cs typeface="Avenir Roman"/>
              </a:rPr>
              <a:t> Ticks may still be on your clothing, so put clothes in a hot dryer for 10 minutes if they’re dry or 50 minutes if they’re wet. Washing clothes alone doesn’t kill ticks.</a:t>
            </a:r>
          </a:p>
          <a:p>
            <a:pPr eaLnBrk="1" hangingPunct="1"/>
            <a:endParaRPr lang="en-US" sz="2000" baseline="0" dirty="0" smtClean="0">
              <a:latin typeface="Avenir Roman"/>
              <a:cs typeface="Avenir Roman"/>
            </a:endParaRPr>
          </a:p>
          <a:p>
            <a:pPr eaLnBrk="1" hangingPunct="1"/>
            <a:r>
              <a:rPr lang="en-US" sz="2000" dirty="0" smtClean="0">
                <a:latin typeface="Avenir Roman"/>
                <a:cs typeface="Avenir Roman"/>
              </a:rPr>
              <a:t>*Connally, </a:t>
            </a:r>
            <a:r>
              <a:rPr lang="en-US" sz="2000" dirty="0" err="1" smtClean="0">
                <a:latin typeface="Avenir Roman"/>
                <a:cs typeface="Avenir Roman"/>
              </a:rPr>
              <a:t>Durenat</a:t>
            </a:r>
            <a:r>
              <a:rPr lang="en-US" sz="2000" dirty="0" smtClean="0">
                <a:latin typeface="Avenir Roman"/>
                <a:cs typeface="Avenir Roman"/>
              </a:rPr>
              <a:t>, </a:t>
            </a:r>
            <a:r>
              <a:rPr lang="en-US" sz="2000" dirty="0" err="1" smtClean="0">
                <a:latin typeface="Avenir Roman"/>
                <a:cs typeface="Avenir Roman"/>
              </a:rPr>
              <a:t>Yousey-Hindes</a:t>
            </a:r>
            <a:r>
              <a:rPr lang="en-US" sz="2000" dirty="0" smtClean="0">
                <a:latin typeface="Avenir Roman"/>
                <a:cs typeface="Avenir Roman"/>
              </a:rPr>
              <a:t>, Meek, Nelson &amp; </a:t>
            </a:r>
            <a:r>
              <a:rPr lang="en-US" sz="2000" dirty="0" err="1" smtClean="0">
                <a:latin typeface="Avenir Roman"/>
                <a:cs typeface="Avenir Roman"/>
              </a:rPr>
              <a:t>Heimer</a:t>
            </a:r>
            <a:r>
              <a:rPr lang="en-US" sz="2000" dirty="0" smtClean="0">
                <a:latin typeface="Avenir Roman"/>
                <a:cs typeface="Avenir Roman"/>
              </a:rPr>
              <a:t>, 2009</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venir Roman"/>
                <a:cs typeface="Avenir Roman"/>
              </a:rPr>
              <a:t>The “L” in BLAST …</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33</a:t>
            </a:fld>
            <a:endParaRPr lang="en-US"/>
          </a:p>
        </p:txBody>
      </p:sp>
    </p:spTree>
    <p:extLst>
      <p:ext uri="{BB962C8B-B14F-4D97-AF65-F5344CB8AC3E}">
        <p14:creationId xmlns:p14="http://schemas.microsoft.com/office/powerpoint/2010/main" val="3357829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7"/>
          <p:cNvSpPr>
            <a:spLocks noGrp="1" noChangeArrowheads="1"/>
          </p:cNvSpPr>
          <p:nvPr>
            <p:ph type="sldNum" sz="quarter" idx="5"/>
          </p:nvPr>
        </p:nvSpPr>
        <p:spPr>
          <a:noFill/>
        </p:spPr>
        <p:txBody>
          <a:bodyPr/>
          <a:lstStyle/>
          <a:p>
            <a:fld id="{A14FC7CC-9152-4F5F-82C4-2ABA426F8166}" type="slidenum">
              <a:rPr lang="en-US" smtClean="0">
                <a:cs typeface="Arial" charset="0"/>
              </a:rPr>
              <a:pPr/>
              <a:t>34</a:t>
            </a:fld>
            <a:endParaRPr lang="en-US" smtClean="0">
              <a:cs typeface="Arial" charset="0"/>
            </a:endParaRPr>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p:spPr>
        <p:txBody>
          <a:bodyPr/>
          <a:lstStyle/>
          <a:p>
            <a:pPr eaLnBrk="1" hangingPunct="1"/>
            <a:r>
              <a:rPr lang="en-US" dirty="0" smtClean="0">
                <a:latin typeface="Avenir Roman"/>
                <a:cs typeface="Avenir Roman"/>
              </a:rPr>
              <a:t>… reminds everyone to look for ticks and rashes on your body after coming indoors. Finding and removing an attached tick as soon as possible may reduce your risk of getting the disease… so the sooner the better! Check under your arms, in your ears, the belly button, behind your knees</a:t>
            </a:r>
            <a:r>
              <a:rPr lang="en-US" baseline="0" dirty="0" smtClean="0">
                <a:latin typeface="Avenir Roman"/>
                <a:cs typeface="Avenir Roman"/>
              </a:rPr>
              <a:t> and in other places where a tick may go undetected. </a:t>
            </a:r>
            <a:r>
              <a:rPr lang="en-US" sz="1200" dirty="0" smtClean="0"/>
              <a:t>Ticks are very small, and may feed anywhere on the body so check thoroughly. </a:t>
            </a:r>
            <a:r>
              <a:rPr lang="en-US" baseline="0" dirty="0" smtClean="0">
                <a:latin typeface="Avenir Roman"/>
                <a:cs typeface="Avenir Roman"/>
              </a:rPr>
              <a:t>Tick bites are usually painless. That’s why people are surprised when they find a tick attached to them. Do a tick check every night…and while you’re looking…</a:t>
            </a:r>
            <a:r>
              <a:rPr lang="en-US" dirty="0" smtClean="0">
                <a:latin typeface="Avenir Roman"/>
                <a:cs typeface="Avenir Roman"/>
              </a:rPr>
              <a:t>check for expanding rashes too. </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venir Roman"/>
                <a:cs typeface="Avenir Roman"/>
              </a:rPr>
              <a:t>“A” stands for…</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35</a:t>
            </a:fld>
            <a:endParaRPr lang="en-US"/>
          </a:p>
        </p:txBody>
      </p:sp>
    </p:spTree>
    <p:extLst>
      <p:ext uri="{BB962C8B-B14F-4D97-AF65-F5344CB8AC3E}">
        <p14:creationId xmlns:p14="http://schemas.microsoft.com/office/powerpoint/2010/main" val="3412313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7"/>
          <p:cNvSpPr>
            <a:spLocks noGrp="1" noChangeArrowheads="1"/>
          </p:cNvSpPr>
          <p:nvPr>
            <p:ph type="sldNum" sz="quarter" idx="5"/>
          </p:nvPr>
        </p:nvSpPr>
        <p:spPr>
          <a:noFill/>
        </p:spPr>
        <p:txBody>
          <a:bodyPr/>
          <a:lstStyle/>
          <a:p>
            <a:fld id="{C487EBCB-3BAE-491E-B0CE-4085D2D39E52}" type="slidenum">
              <a:rPr lang="en-US" smtClean="0">
                <a:cs typeface="Arial" charset="0"/>
              </a:rPr>
              <a:pPr/>
              <a:t>36</a:t>
            </a:fld>
            <a:endParaRPr lang="en-US" smtClean="0">
              <a:cs typeface="Arial" charset="0"/>
            </a:endParaRP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noFill/>
          <a:ln/>
        </p:spPr>
        <p:txBody>
          <a:bodyPr/>
          <a:lstStyle/>
          <a:p>
            <a:r>
              <a:rPr lang="en-US" dirty="0" smtClean="0">
                <a:latin typeface="Avenir Roman"/>
                <a:cs typeface="Avenir Roman"/>
              </a:rPr>
              <a:t>…applying repellents to skin and/or clothing. The CDC recommends using</a:t>
            </a:r>
            <a:r>
              <a:rPr lang="en-US" sz="1200" b="0" i="0" kern="1200" dirty="0" smtClean="0">
                <a:solidFill>
                  <a:srgbClr val="000000"/>
                </a:solidFill>
                <a:latin typeface="Avenir Roman" charset="0"/>
                <a:ea typeface="MS PGothic" pitchFamily="34" charset="-128"/>
                <a:cs typeface="Avenir Roman" charset="0"/>
                <a:sym typeface="Avenir Roman"/>
              </a:rPr>
              <a:t> repellents that contain 20% to 30% DEET (N, N-diethyl-m-</a:t>
            </a:r>
            <a:r>
              <a:rPr lang="en-US" sz="1200" b="0" i="0" kern="1200" dirty="0" err="1" smtClean="0">
                <a:solidFill>
                  <a:srgbClr val="000000"/>
                </a:solidFill>
                <a:latin typeface="Avenir Roman" charset="0"/>
                <a:ea typeface="MS PGothic" pitchFamily="34" charset="-128"/>
                <a:cs typeface="Avenir Roman" charset="0"/>
                <a:sym typeface="Avenir Roman"/>
              </a:rPr>
              <a:t>toluamide</a:t>
            </a:r>
            <a:r>
              <a:rPr lang="en-US" sz="1200" b="0" i="0" kern="1200" dirty="0" smtClean="0">
                <a:solidFill>
                  <a:srgbClr val="000000"/>
                </a:solidFill>
                <a:latin typeface="Avenir Roman" charset="0"/>
                <a:ea typeface="MS PGothic" pitchFamily="34" charset="-128"/>
                <a:cs typeface="Avenir Roman" charset="0"/>
                <a:sym typeface="Avenir Roman"/>
              </a:rPr>
              <a:t>) on exposed skin and clothing for protection that lasts up to several hours. Always follow product instructions. Parents should apply this product to their children, avoiding hands, eyes, and mouth. </a:t>
            </a:r>
          </a:p>
          <a:p>
            <a:r>
              <a:rPr lang="en-US" sz="1200" b="0" i="0" kern="1200" dirty="0" smtClean="0">
                <a:solidFill>
                  <a:srgbClr val="000000"/>
                </a:solidFill>
                <a:latin typeface="Avenir Roman" charset="0"/>
                <a:ea typeface="MS PGothic" pitchFamily="34" charset="-128"/>
                <a:cs typeface="Avenir Roman" charset="0"/>
                <a:sym typeface="Avenir Roman"/>
              </a:rPr>
              <a:t>Another option is to use products that contain </a:t>
            </a:r>
            <a:r>
              <a:rPr lang="en-US" sz="1200" b="0" i="0" kern="1200" dirty="0" err="1" smtClean="0">
                <a:solidFill>
                  <a:srgbClr val="000000"/>
                </a:solidFill>
                <a:latin typeface="Avenir Roman" charset="0"/>
                <a:ea typeface="MS PGothic" pitchFamily="34" charset="-128"/>
                <a:cs typeface="Avenir Roman" charset="0"/>
                <a:sym typeface="Avenir Roman"/>
              </a:rPr>
              <a:t>permethrin</a:t>
            </a:r>
            <a:r>
              <a:rPr lang="en-US" sz="1200" b="0" i="0" kern="1200" dirty="0" smtClean="0">
                <a:solidFill>
                  <a:srgbClr val="000000"/>
                </a:solidFill>
                <a:latin typeface="Avenir Roman" charset="0"/>
                <a:ea typeface="MS PGothic" pitchFamily="34" charset="-128"/>
                <a:cs typeface="Avenir Roman" charset="0"/>
                <a:sym typeface="Avenir Roman"/>
              </a:rPr>
              <a:t> on clothing and gear. Treat shirts, pants, socks and shoes when</a:t>
            </a:r>
            <a:r>
              <a:rPr lang="en-US" sz="1200" b="0" i="0" kern="1200" baseline="0" dirty="0" smtClean="0">
                <a:solidFill>
                  <a:srgbClr val="000000"/>
                </a:solidFill>
                <a:latin typeface="Avenir Roman" charset="0"/>
                <a:ea typeface="MS PGothic" pitchFamily="34" charset="-128"/>
                <a:cs typeface="Avenir Roman" charset="0"/>
                <a:sym typeface="Avenir Roman"/>
              </a:rPr>
              <a:t> you are not wearing them. Spray outdoors in a well ventilated area and allow them to dry before putting these items on. </a:t>
            </a:r>
            <a:r>
              <a:rPr lang="en-US" sz="1200" b="0" i="0" kern="1200" baseline="0" dirty="0" err="1" smtClean="0">
                <a:solidFill>
                  <a:srgbClr val="000000"/>
                </a:solidFill>
                <a:latin typeface="Avenir Roman" charset="0"/>
                <a:ea typeface="MS PGothic" pitchFamily="34" charset="-128"/>
                <a:cs typeface="Avenir Roman" charset="0"/>
                <a:sym typeface="Avenir Roman"/>
              </a:rPr>
              <a:t>Permethrin</a:t>
            </a:r>
            <a:r>
              <a:rPr lang="en-US" sz="1200" b="0" i="0" kern="1200" baseline="0" dirty="0" smtClean="0">
                <a:solidFill>
                  <a:srgbClr val="000000"/>
                </a:solidFill>
                <a:latin typeface="Avenir Roman" charset="0"/>
                <a:ea typeface="MS PGothic" pitchFamily="34" charset="-128"/>
                <a:cs typeface="Avenir Roman" charset="0"/>
                <a:sym typeface="Avenir Roman"/>
              </a:rPr>
              <a:t> </a:t>
            </a:r>
            <a:r>
              <a:rPr lang="en-US" sz="1200" b="0" i="0" kern="1200" dirty="0" smtClean="0">
                <a:solidFill>
                  <a:srgbClr val="000000"/>
                </a:solidFill>
                <a:latin typeface="Avenir Roman" charset="0"/>
                <a:ea typeface="MS PGothic" pitchFamily="34" charset="-128"/>
                <a:cs typeface="Avenir Roman" charset="0"/>
                <a:sym typeface="Avenir Roman"/>
              </a:rPr>
              <a:t>remains protective through several washings. Pre-treated clothing is available and may provide longer-lasting protection. </a:t>
            </a:r>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Scientists are studying</a:t>
            </a:r>
            <a:r>
              <a:rPr lang="en-US" sz="1200" b="0" i="0" kern="1200" baseline="0" dirty="0" smtClean="0">
                <a:solidFill>
                  <a:schemeClr val="tx1"/>
                </a:solidFill>
                <a:latin typeface="Arial" charset="0"/>
                <a:ea typeface="+mn-ea"/>
                <a:cs typeface="+mn-cs"/>
              </a:rPr>
              <a:t> the effectiveness of</a:t>
            </a:r>
            <a:r>
              <a:rPr lang="en-US" sz="1200" b="0" i="0" kern="1200" dirty="0" smtClean="0">
                <a:solidFill>
                  <a:schemeClr val="tx1"/>
                </a:solidFill>
                <a:latin typeface="Arial" charset="0"/>
                <a:ea typeface="+mn-ea"/>
                <a:cs typeface="+mn-cs"/>
              </a:rPr>
              <a:t> all-natural chemical compounds made from plants that can repel or kill ticks. Some possibilities that have shown promise include:</a:t>
            </a:r>
          </a:p>
          <a:p>
            <a:endParaRPr lang="en-US" sz="1200" b="0" i="0" kern="1200" dirty="0" smtClean="0">
              <a:solidFill>
                <a:schemeClr val="tx1"/>
              </a:solidFill>
              <a:latin typeface="Arial" charset="0"/>
              <a:ea typeface="+mn-ea"/>
              <a:cs typeface="+mn-cs"/>
            </a:endParaRPr>
          </a:p>
          <a:p>
            <a:pPr>
              <a:buFont typeface="Arial" pitchFamily="34" charset="0"/>
              <a:buChar char="•"/>
            </a:pPr>
            <a:r>
              <a:rPr lang="en-US" sz="1200" b="0" i="0" kern="1200" dirty="0" smtClean="0">
                <a:solidFill>
                  <a:schemeClr val="tx1"/>
                </a:solidFill>
                <a:latin typeface="Arial" charset="0"/>
                <a:ea typeface="+mn-ea"/>
                <a:cs typeface="+mn-cs"/>
              </a:rPr>
              <a:t> an essential oil from the leaves and stems of the wild tomato plant</a:t>
            </a:r>
          </a:p>
          <a:p>
            <a:pPr>
              <a:buFont typeface="Arial" pitchFamily="34" charset="0"/>
              <a:buChar char="•"/>
            </a:pPr>
            <a:r>
              <a:rPr lang="en-US" sz="1200" b="0" i="0" kern="1200" dirty="0" smtClean="0">
                <a:solidFill>
                  <a:schemeClr val="tx1"/>
                </a:solidFill>
                <a:latin typeface="Arial" charset="0"/>
                <a:ea typeface="+mn-ea"/>
                <a:cs typeface="+mn-cs"/>
              </a:rPr>
              <a:t> an essential oil from garlic plants</a:t>
            </a:r>
          </a:p>
          <a:p>
            <a:pPr>
              <a:buFont typeface="Arial" pitchFamily="34" charset="0"/>
              <a:buChar char="•"/>
            </a:pPr>
            <a:r>
              <a:rPr lang="en-US" sz="1200" b="0" i="0" kern="1200" dirty="0" smtClean="0">
                <a:solidFill>
                  <a:schemeClr val="tx1"/>
                </a:solidFill>
                <a:latin typeface="Arial" charset="0"/>
                <a:ea typeface="+mn-ea"/>
                <a:cs typeface="+mn-cs"/>
              </a:rPr>
              <a:t> essential oils from Alaska yellow cedar trees</a:t>
            </a:r>
          </a:p>
          <a:p>
            <a:pPr>
              <a:buFont typeface="Arial" pitchFamily="34" charset="0"/>
              <a:buChar char="•"/>
            </a:pPr>
            <a:r>
              <a:rPr lang="en-US" sz="1200" b="0" i="0" kern="1200" dirty="0" smtClean="0">
                <a:solidFill>
                  <a:schemeClr val="tx1"/>
                </a:solidFill>
                <a:latin typeface="Arial" charset="0"/>
                <a:ea typeface="+mn-ea"/>
                <a:cs typeface="+mn-cs"/>
              </a:rPr>
              <a:t> some herbs and citrus fruits</a:t>
            </a:r>
          </a:p>
          <a:p>
            <a:pPr>
              <a:buFont typeface="Arial" pitchFamily="34" charset="0"/>
              <a:buChar char="•"/>
            </a:pPr>
            <a:r>
              <a:rPr lang="en-US" sz="1200" b="0" i="0" kern="1200" dirty="0" smtClean="0">
                <a:solidFill>
                  <a:schemeClr val="tx1"/>
                </a:solidFill>
                <a:latin typeface="Arial" charset="0"/>
                <a:ea typeface="+mn-ea"/>
                <a:cs typeface="+mn-cs"/>
              </a:rPr>
              <a:t> and a fungus that grows naturally in soils throughout the world.</a:t>
            </a:r>
          </a:p>
          <a:p>
            <a:pPr>
              <a:buFont typeface="Arial" pitchFamily="34" charset="0"/>
              <a:buChar char="•"/>
            </a:pPr>
            <a:endParaRPr lang="en-US" sz="1200" b="0" i="0" kern="1200" dirty="0" smtClean="0">
              <a:solidFill>
                <a:schemeClr val="tx1"/>
              </a:solidFill>
              <a:latin typeface="Arial" charset="0"/>
              <a:ea typeface="+mn-ea"/>
              <a:cs typeface="+mn-cs"/>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 explains </a:t>
            </a:r>
            <a:r>
              <a:rPr lang="en-US" baseline="0" dirty="0" smtClean="0"/>
              <a:t>the recommendation to spray key areas of the yard that harbor ticks.</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38</a:t>
            </a:fld>
            <a:endParaRPr lang="en-US"/>
          </a:p>
        </p:txBody>
      </p:sp>
    </p:spTree>
    <p:extLst>
      <p:ext uri="{BB962C8B-B14F-4D97-AF65-F5344CB8AC3E}">
        <p14:creationId xmlns:p14="http://schemas.microsoft.com/office/powerpoint/2010/main" val="708380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7"/>
          <p:cNvSpPr>
            <a:spLocks noGrp="1" noChangeArrowheads="1"/>
          </p:cNvSpPr>
          <p:nvPr>
            <p:ph type="sldNum" sz="quarter" idx="5"/>
          </p:nvPr>
        </p:nvSpPr>
        <p:spPr>
          <a:noFill/>
        </p:spPr>
        <p:txBody>
          <a:bodyPr/>
          <a:lstStyle/>
          <a:p>
            <a:fld id="{47BC6611-F470-42B7-88D6-B40B4FC6112C}" type="slidenum">
              <a:rPr lang="en-US" smtClean="0">
                <a:cs typeface="Arial" charset="0"/>
              </a:rPr>
              <a:pPr/>
              <a:t>39</a:t>
            </a:fld>
            <a:endParaRPr lang="en-US" smtClean="0">
              <a:cs typeface="Arial" charset="0"/>
            </a:endParaRPr>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ln/>
        </p:spPr>
        <p:txBody>
          <a:bodyPr/>
          <a:lstStyle/>
          <a:p>
            <a:pPr eaLnBrk="1" hangingPunct="1"/>
            <a:r>
              <a:rPr lang="en-US" dirty="0" smtClean="0">
                <a:latin typeface="Avenir Roman"/>
                <a:cs typeface="Avenir Roman"/>
              </a:rPr>
              <a:t>Research has shown spraying for tick control can be very effective. According</a:t>
            </a:r>
            <a:r>
              <a:rPr lang="en-US" baseline="0" dirty="0" smtClean="0">
                <a:latin typeface="Avenir Roman"/>
                <a:cs typeface="Avenir Roman"/>
              </a:rPr>
              <a:t> to the Connecticut Agricultural Experiment Station, a single perimeter spray in the Spring can reduce the number of ticks in your yard by up to 80 – 90%.  This should be a high power spray targeting tick habitat areas. </a:t>
            </a:r>
            <a:r>
              <a:rPr lang="en-US" dirty="0" smtClean="0">
                <a:latin typeface="Avenir Roman"/>
                <a:cs typeface="Avenir Roman"/>
              </a:rPr>
              <a:t>Concentrate on:</a:t>
            </a:r>
          </a:p>
          <a:p>
            <a:pPr eaLnBrk="1" hangingPunct="1"/>
            <a:r>
              <a:rPr lang="en-US" dirty="0" smtClean="0">
                <a:latin typeface="Avenir Roman"/>
                <a:cs typeface="Avenir Roman"/>
              </a:rPr>
              <a:t> </a:t>
            </a:r>
          </a:p>
          <a:p>
            <a:pPr eaLnBrk="1" hangingPunct="1">
              <a:buFontTx/>
              <a:buNone/>
            </a:pPr>
            <a:r>
              <a:rPr lang="en-US" dirty="0" smtClean="0">
                <a:latin typeface="Avenir Roman"/>
                <a:cs typeface="Avenir Roman"/>
              </a:rPr>
              <a:t>	-The yard perimeter</a:t>
            </a:r>
            <a:r>
              <a:rPr lang="en-US" baseline="0" dirty="0" smtClean="0">
                <a:latin typeface="Avenir Roman"/>
                <a:cs typeface="Avenir Roman"/>
              </a:rPr>
              <a:t> w</a:t>
            </a:r>
            <a:r>
              <a:rPr lang="en-US" dirty="0" smtClean="0">
                <a:latin typeface="Avenir Roman"/>
                <a:cs typeface="Avenir Roman"/>
              </a:rPr>
              <a:t>here the lawn meets the wooded edge</a:t>
            </a:r>
          </a:p>
          <a:p>
            <a:pPr eaLnBrk="1" hangingPunct="1">
              <a:buFontTx/>
              <a:buNone/>
            </a:pPr>
            <a:r>
              <a:rPr lang="en-US" dirty="0" smtClean="0">
                <a:latin typeface="Avenir Roman"/>
                <a:cs typeface="Avenir Roman"/>
              </a:rPr>
              <a:t>	-Stonewalls</a:t>
            </a:r>
          </a:p>
          <a:p>
            <a:pPr eaLnBrk="1" hangingPunct="1">
              <a:buFontTx/>
              <a:buNone/>
            </a:pPr>
            <a:r>
              <a:rPr lang="en-US" dirty="0" smtClean="0">
                <a:latin typeface="Avenir Roman"/>
                <a:cs typeface="Avenir Roman"/>
              </a:rPr>
              <a:t>	-dense groundcover plantings</a:t>
            </a:r>
          </a:p>
          <a:p>
            <a:pPr eaLnBrk="1" hangingPunct="1">
              <a:buFont typeface="Arial" pitchFamily="34" charset="0"/>
              <a:buChar char="•"/>
            </a:pPr>
            <a:r>
              <a:rPr lang="en-US" dirty="0" smtClean="0">
                <a:latin typeface="Avenir Roman"/>
                <a:cs typeface="Avenir Roman"/>
              </a:rPr>
              <a:t>	-Several yards into bordering woodlands</a:t>
            </a:r>
          </a:p>
          <a:p>
            <a:pPr eaLnBrk="1" hangingPunct="1">
              <a:buFont typeface="Arial" pitchFamily="34" charset="0"/>
              <a:buChar char="•"/>
            </a:pPr>
            <a:endParaRPr lang="en-US" dirty="0" smtClean="0">
              <a:latin typeface="Avenir Roman"/>
              <a:cs typeface="Avenir Roman"/>
            </a:endParaRPr>
          </a:p>
          <a:p>
            <a:pPr eaLnBrk="1" hangingPunct="1"/>
            <a:r>
              <a:rPr lang="en-US" dirty="0" smtClean="0">
                <a:latin typeface="Avenir Roman"/>
                <a:cs typeface="Avenir Roman"/>
              </a:rPr>
              <a:t>You do not need to treat short, well manicured lawn areas that are in full sun. Ticks</a:t>
            </a:r>
            <a:r>
              <a:rPr lang="en-US" baseline="0" dirty="0" smtClean="0">
                <a:latin typeface="Avenir Roman"/>
                <a:cs typeface="Avenir Roman"/>
              </a:rPr>
              <a:t> are found in shady, moist, untended areas. Watch out for leaf litter, wood piles and invasive plants such as Barberry bushes that provide a safe habitat for rodents and the ticks they carry.</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528C5CB2-5AAF-409F-8197-3EDDC4A566AD}" type="slidenum">
              <a:rPr lang="en-US" smtClean="0">
                <a:cs typeface="Arial" charset="0"/>
              </a:rPr>
              <a:pPr/>
              <a:t>4</a:t>
            </a:fld>
            <a:endParaRPr lang="en-US" smtClean="0">
              <a:cs typeface="Arial"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0" hangingPunct="0"/>
            <a:r>
              <a:rPr lang="en-US" sz="1200" dirty="0" smtClean="0"/>
              <a:t>According to the Centers for Disease Control and Prevention (CDC), Lyme disease is the most commonly reported vector borne illness in the United States with over 300,000 new cases annually. </a:t>
            </a:r>
            <a:r>
              <a:rPr lang="en-US" sz="1200" kern="1200" dirty="0" smtClean="0">
                <a:solidFill>
                  <a:schemeClr val="tx1"/>
                </a:solidFill>
                <a:latin typeface="Arial" charset="0"/>
                <a:ea typeface="+mn-ea"/>
                <a:cs typeface="+mn-cs"/>
              </a:rPr>
              <a:t>In 2014,  Lyme disease was the 5</a:t>
            </a:r>
            <a:r>
              <a:rPr lang="en-US" sz="1200" kern="1200" baseline="30000" dirty="0" smtClean="0">
                <a:solidFill>
                  <a:schemeClr val="tx1"/>
                </a:solidFill>
                <a:latin typeface="Arial" charset="0"/>
                <a:ea typeface="+mn-ea"/>
                <a:cs typeface="+mn-cs"/>
              </a:rPr>
              <a:t>th</a:t>
            </a:r>
            <a:r>
              <a:rPr lang="en-US" sz="1200" kern="1200" dirty="0" smtClean="0">
                <a:solidFill>
                  <a:schemeClr val="tx1"/>
                </a:solidFill>
                <a:latin typeface="Arial" charset="0"/>
                <a:ea typeface="+mn-ea"/>
                <a:cs typeface="+mn-cs"/>
              </a:rPr>
              <a:t> most common </a:t>
            </a:r>
            <a:r>
              <a:rPr lang="en-US" sz="1200" u="sng" kern="1200" dirty="0" smtClean="0">
                <a:solidFill>
                  <a:schemeClr val="tx1"/>
                </a:solidFill>
                <a:latin typeface="Arial" charset="0"/>
                <a:ea typeface="+mn-ea"/>
                <a:cs typeface="+mn-cs"/>
              </a:rPr>
              <a:t>nationally</a:t>
            </a:r>
            <a:r>
              <a:rPr lang="en-US" sz="1200" kern="1200" dirty="0" smtClean="0">
                <a:solidFill>
                  <a:schemeClr val="tx1"/>
                </a:solidFill>
                <a:latin typeface="Arial" charset="0"/>
                <a:ea typeface="+mn-ea"/>
                <a:cs typeface="+mn-cs"/>
              </a:rPr>
              <a:t> reportable disease with </a:t>
            </a:r>
            <a:r>
              <a:rPr lang="en-US" sz="1200" b="1" dirty="0" smtClean="0"/>
              <a:t> </a:t>
            </a:r>
            <a:r>
              <a:rPr lang="en-US" sz="1200" dirty="0" smtClean="0"/>
              <a:t>96% of confirmed cases reported from 14 states. The list includes all six New England states.</a:t>
            </a:r>
          </a:p>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indent="-342900" defTabSz="358170" eaLnBrk="1" hangingPunct="1">
              <a:lnSpc>
                <a:spcPct val="150000"/>
              </a:lnSpc>
              <a:buFont typeface="Arial" panose="020B0604020202020204" pitchFamily="34" charset="0"/>
              <a:buNone/>
              <a:defRPr/>
            </a:pPr>
            <a:r>
              <a:rPr lang="en-US" sz="1200" dirty="0" smtClean="0">
                <a:latin typeface="Arial" panose="020B0604020202020204" pitchFamily="34" charset="0"/>
                <a:cs typeface="Arial" panose="020B0604020202020204" pitchFamily="34" charset="0"/>
                <a:sym typeface="Helvetica" charset="0"/>
              </a:rPr>
              <a:t>Recognizing</a:t>
            </a:r>
            <a:r>
              <a:rPr lang="en-US" sz="1200" baseline="0" dirty="0" smtClean="0">
                <a:latin typeface="Arial" panose="020B0604020202020204" pitchFamily="34" charset="0"/>
                <a:cs typeface="Arial" panose="020B0604020202020204" pitchFamily="34" charset="0"/>
                <a:sym typeface="Helvetica" charset="0"/>
              </a:rPr>
              <a:t> that most people become infected with tick-borne diseases close to home, researchers have focused on understanding all of the effective ways to reduce the number of ticks in your own backyard.</a:t>
            </a:r>
          </a:p>
          <a:p>
            <a:pPr marL="342900" indent="-342900" defTabSz="358170" eaLnBrk="1" hangingPunct="1">
              <a:lnSpc>
                <a:spcPct val="150000"/>
              </a:lnSpc>
              <a:buFont typeface="Arial" panose="020B0604020202020204" pitchFamily="34" charset="0"/>
              <a:buNone/>
              <a:defRPr/>
            </a:pPr>
            <a:r>
              <a:rPr lang="en-US" sz="1200" baseline="0" dirty="0" smtClean="0">
                <a:latin typeface="Arial" panose="020B0604020202020204" pitchFamily="34" charset="0"/>
                <a:cs typeface="Arial" panose="020B0604020202020204" pitchFamily="34" charset="0"/>
                <a:sym typeface="Helvetica" charset="0"/>
              </a:rPr>
              <a:t> These include:</a:t>
            </a:r>
            <a:endParaRPr lang="en-US" sz="1200" dirty="0" smtClean="0">
              <a:latin typeface="Arial" panose="020B0604020202020204" pitchFamily="34" charset="0"/>
              <a:cs typeface="Arial" panose="020B0604020202020204" pitchFamily="34" charset="0"/>
              <a:sym typeface="Helvetica" charset="0"/>
            </a:endParaRPr>
          </a:p>
          <a:p>
            <a:pPr marL="342900" indent="-342900" defTabSz="358170" eaLnBrk="1" hangingPunct="1">
              <a:lnSpc>
                <a:spcPct val="150000"/>
              </a:lnSpc>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sym typeface="Helvetica" charset="0"/>
              </a:rPr>
              <a:t>Clearing tall grasses and brush </a:t>
            </a:r>
          </a:p>
          <a:p>
            <a:pPr marL="342900" indent="-342900" defTabSz="358170" eaLnBrk="1" hangingPunct="1">
              <a:lnSpc>
                <a:spcPct val="150000"/>
              </a:lnSpc>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sym typeface="Helvetica" charset="0"/>
              </a:rPr>
              <a:t>Adding a 3-ft wide barrier of wood chips or gravel between lawns and wooded areas</a:t>
            </a:r>
          </a:p>
          <a:p>
            <a:pPr marL="342900" indent="-342900" defTabSz="358170" eaLnBrk="1" hangingPunct="1">
              <a:lnSpc>
                <a:spcPct val="150000"/>
              </a:lnSpc>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sym typeface="Helvetica" charset="0"/>
              </a:rPr>
              <a:t>Mowing the lawn frequently and raking leaves.</a:t>
            </a:r>
          </a:p>
          <a:p>
            <a:pPr marL="342900" indent="-342900" defTabSz="358170" eaLnBrk="1" hangingPunct="1">
              <a:lnSpc>
                <a:spcPct val="150000"/>
              </a:lnSpc>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sym typeface="Helvetica" charset="0"/>
              </a:rPr>
              <a:t>Stacking wood neatly in a dry area</a:t>
            </a:r>
          </a:p>
          <a:p>
            <a:pPr marL="342900" indent="-342900" defTabSz="358170" eaLnBrk="1" hangingPunct="1">
              <a:lnSpc>
                <a:spcPct val="150000"/>
              </a:lnSpc>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sym typeface="Helvetica" charset="0"/>
              </a:rPr>
              <a:t>Keeping playground equipment and patio furniture away from yard edges and in a sunny location.</a:t>
            </a:r>
          </a:p>
          <a:p>
            <a:pPr marL="342900" indent="-342900" defTabSz="358170" eaLnBrk="1" hangingPunct="1">
              <a:lnSpc>
                <a:spcPct val="150000"/>
              </a:lnSpc>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sym typeface="Helvetica" charset="0"/>
              </a:rPr>
              <a:t>Choosing deer resistant plants</a:t>
            </a:r>
          </a:p>
          <a:p>
            <a:pPr marL="342900" indent="-342900" defTabSz="358170" eaLnBrk="1" hangingPunct="1">
              <a:lnSpc>
                <a:spcPct val="150000"/>
              </a:lnSpc>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sym typeface="Helvetica" charset="0"/>
              </a:rPr>
              <a:t>Removing</a:t>
            </a:r>
            <a:r>
              <a:rPr lang="en-US" sz="1200" baseline="0" dirty="0" smtClean="0">
                <a:latin typeface="Arial" panose="020B0604020202020204" pitchFamily="34" charset="0"/>
                <a:cs typeface="Arial" panose="020B0604020202020204" pitchFamily="34" charset="0"/>
                <a:sym typeface="Helvetica" charset="0"/>
              </a:rPr>
              <a:t> </a:t>
            </a:r>
            <a:r>
              <a:rPr lang="en-US" sz="1200" dirty="0" smtClean="0">
                <a:latin typeface="Arial" panose="020B0604020202020204" pitchFamily="34" charset="0"/>
                <a:cs typeface="Arial" panose="020B0604020202020204" pitchFamily="34" charset="0"/>
                <a:sym typeface="Helvetica" charset="0"/>
              </a:rPr>
              <a:t>plants that harbor ticks</a:t>
            </a:r>
          </a:p>
          <a:p>
            <a:pPr marL="342900" indent="-342900" defTabSz="358170" eaLnBrk="1" hangingPunct="1">
              <a:lnSpc>
                <a:spcPct val="150000"/>
              </a:lnSpc>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sym typeface="Helvetica" charset="0"/>
              </a:rPr>
              <a:t>Not</a:t>
            </a:r>
            <a:r>
              <a:rPr lang="en-US" sz="1200" baseline="0" dirty="0" smtClean="0">
                <a:latin typeface="Arial" panose="020B0604020202020204" pitchFamily="34" charset="0"/>
                <a:cs typeface="Arial" panose="020B0604020202020204" pitchFamily="34" charset="0"/>
                <a:sym typeface="Helvetica" charset="0"/>
              </a:rPr>
              <a:t> feeding </a:t>
            </a:r>
            <a:r>
              <a:rPr lang="en-US" sz="1200" dirty="0" smtClean="0">
                <a:latin typeface="Arial" panose="020B0604020202020204" pitchFamily="34" charset="0"/>
                <a:cs typeface="Arial" panose="020B0604020202020204" pitchFamily="34" charset="0"/>
                <a:sym typeface="Helvetica" charset="0"/>
              </a:rPr>
              <a:t>wild animals &amp; birds</a:t>
            </a:r>
          </a:p>
          <a:p>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 in BLAST reminds us that animals suffer from tick-borne diseases too and often carry ticks in to the home on their fur.</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41</a:t>
            </a:fld>
            <a:endParaRPr lang="en-US"/>
          </a:p>
        </p:txBody>
      </p:sp>
    </p:spTree>
    <p:extLst>
      <p:ext uri="{BB962C8B-B14F-4D97-AF65-F5344CB8AC3E}">
        <p14:creationId xmlns:p14="http://schemas.microsoft.com/office/powerpoint/2010/main" val="20738099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Pets, especially</a:t>
            </a:r>
            <a:r>
              <a:rPr lang="en-US" baseline="0" dirty="0" smtClean="0"/>
              <a:t> dogs,</a:t>
            </a:r>
            <a:r>
              <a:rPr lang="en-US" dirty="0" smtClean="0"/>
              <a:t> can be seriously impacted by tick-borne diseases.</a:t>
            </a:r>
            <a:r>
              <a:rPr lang="en-US" sz="1200" b="0" i="0" kern="1200" dirty="0" smtClean="0">
                <a:solidFill>
                  <a:srgbClr val="000000"/>
                </a:solidFill>
                <a:latin typeface="Avenir Roman" charset="0"/>
                <a:ea typeface="MS PGothic" pitchFamily="34" charset="-128"/>
                <a:cs typeface="Avenir Roman" charset="0"/>
                <a:sym typeface="Avenir Roman"/>
              </a:rPr>
              <a:t> Unfortunately, vaccines are not available for all the illnesses dogs can get from ticks, and they don’t keep your pet from bringing ticks into the house. For these reasons, it’s important to use a tick prevention product for your dog or cat and to check your pets daily for ticks, especially after coming indoors. </a:t>
            </a:r>
          </a:p>
          <a:p>
            <a:endParaRPr lang="en-US" sz="1200" b="0" i="0" kern="1200" dirty="0" smtClean="0">
              <a:solidFill>
                <a:srgbClr val="000000"/>
              </a:solidFill>
              <a:latin typeface="Avenir Roman" charset="0"/>
              <a:ea typeface="MS PGothic" pitchFamily="34" charset="-128"/>
              <a:cs typeface="Avenir Roman" charset="0"/>
              <a:sym typeface="Avenir Roman"/>
            </a:endParaRPr>
          </a:p>
          <a:p>
            <a:pPr marL="0" marR="0" indent="0" algn="l" defTabSz="357188" rtl="0" eaLnBrk="0" fontAlgn="base" latinLnBrk="0" hangingPunct="0">
              <a:lnSpc>
                <a:spcPct val="125000"/>
              </a:lnSpc>
              <a:spcBef>
                <a:spcPct val="0"/>
              </a:spcBef>
              <a:spcAft>
                <a:spcPct val="0"/>
              </a:spcAft>
              <a:buClrTx/>
              <a:buSzTx/>
              <a:buFontTx/>
              <a:buNone/>
              <a:tabLst/>
              <a:defRPr/>
            </a:pPr>
            <a:r>
              <a:rPr lang="en-US" sz="1200" b="0" i="0" kern="1200" dirty="0" smtClean="0">
                <a:solidFill>
                  <a:srgbClr val="000000"/>
                </a:solidFill>
                <a:latin typeface="Avenir Roman" charset="0"/>
                <a:ea typeface="MS PGothic" pitchFamily="34" charset="-128"/>
                <a:cs typeface="Avenir Roman" charset="0"/>
                <a:sym typeface="Avenir Roman"/>
              </a:rPr>
              <a:t>Ask your veterinarian about the ticks found in your area, </a:t>
            </a:r>
            <a:r>
              <a:rPr lang="en-US" sz="1100" dirty="0" smtClean="0"/>
              <a:t>vaccines, topical products, collars, and other prevention methods available. Don’t allow pets to sleep on your bed as ticks may crawl off the dog or cat and on to a family member. </a:t>
            </a:r>
            <a:r>
              <a:rPr lang="en-US" sz="1100" b="0" i="0" kern="1200" dirty="0" smtClean="0">
                <a:solidFill>
                  <a:srgbClr val="000000"/>
                </a:solidFill>
                <a:latin typeface="Avenir Roman" charset="0"/>
                <a:ea typeface="MS PGothic" pitchFamily="34" charset="-128"/>
                <a:cs typeface="Avenir Roman" charset="0"/>
                <a:sym typeface="Avenir Roman"/>
              </a:rPr>
              <a:t>Cats are extremely sensitive to a variety of chemicals so don’t apply any insect </a:t>
            </a:r>
            <a:r>
              <a:rPr lang="en-US" sz="1100" b="0" i="0" kern="1200" dirty="0" err="1" smtClean="0">
                <a:solidFill>
                  <a:srgbClr val="000000"/>
                </a:solidFill>
                <a:latin typeface="Avenir Roman" charset="0"/>
                <a:ea typeface="MS PGothic" pitchFamily="34" charset="-128"/>
                <a:cs typeface="Avenir Roman" charset="0"/>
                <a:sym typeface="Avenir Roman"/>
              </a:rPr>
              <a:t>acaricides</a:t>
            </a:r>
            <a:r>
              <a:rPr lang="en-US" sz="1100" b="0" i="0" kern="1200" dirty="0" smtClean="0">
                <a:solidFill>
                  <a:srgbClr val="000000"/>
                </a:solidFill>
                <a:latin typeface="Avenir Roman" charset="0"/>
                <a:ea typeface="MS PGothic" pitchFamily="34" charset="-128"/>
                <a:cs typeface="Avenir Roman" charset="0"/>
                <a:sym typeface="Avenir Roman"/>
              </a:rPr>
              <a:t> or repellents to your cats without first consulting your veterinarian!</a:t>
            </a:r>
            <a:endParaRPr lang="en-US" sz="1100" b="0" dirty="0" smtClean="0"/>
          </a:p>
          <a:p>
            <a:endParaRPr lang="en-US" sz="1200" b="0" i="0" kern="1200" dirty="0" smtClean="0">
              <a:solidFill>
                <a:srgbClr val="000000"/>
              </a:solidFill>
              <a:latin typeface="Avenir Roman" charset="0"/>
              <a:ea typeface="MS PGothic" pitchFamily="34" charset="-128"/>
              <a:cs typeface="Avenir Roman" charset="0"/>
              <a:sym typeface="Avenir Roman"/>
            </a:endParaRPr>
          </a:p>
          <a:p>
            <a:r>
              <a:rPr lang="en-US" sz="1200" b="0" i="0" kern="1200" dirty="0" smtClean="0">
                <a:solidFill>
                  <a:srgbClr val="000000"/>
                </a:solidFill>
                <a:latin typeface="Avenir Roman" charset="0"/>
                <a:ea typeface="MS PGothic" pitchFamily="34" charset="-128"/>
                <a:cs typeface="Avenir Roman" charset="0"/>
                <a:sym typeface="Avenir Roman"/>
              </a:rPr>
              <a:t>Tick bites on pets may be hard to detect. Signs of tick-borne disease may not appear for 7-21 days or longer after a tick bite, so watch your dog closely for changes in behavior or appetite if you suspect that your pet has been bitten by a tick. Symptoms may include fever, lack of appetite, lameness and joint swelling. </a:t>
            </a:r>
          </a:p>
          <a:p>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hope this information about ticks, tick-borne diseases and prevention</a:t>
            </a:r>
            <a:r>
              <a:rPr lang="en-US" baseline="0" dirty="0" smtClean="0"/>
              <a:t> will help keep you safe from tick-borne diseases. Please t</a:t>
            </a:r>
            <a:r>
              <a:rPr lang="en-US" dirty="0" smtClean="0"/>
              <a:t>ake</a:t>
            </a:r>
            <a:r>
              <a:rPr lang="en-US" baseline="0" dirty="0" smtClean="0"/>
              <a:t> a few minutes around the dinner table, at the office or at school to share what you’ve learned. Encourage the people you care about to avoid tick habitat, dress protectively, bathe after outdoor activities, check daily for ticks and rashes, use repellents, safeguard the yard and protect their pets. With your help, we will tackle tick-borne diseases!</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in the BLAST program is based on recommendations and research from the following sources:</a:t>
            </a:r>
          </a:p>
          <a:p>
            <a:pPr eaLnBrk="1" hangingPunct="1"/>
            <a:endParaRPr lang="en-US" baseline="0" dirty="0" smtClean="0"/>
          </a:p>
          <a:p>
            <a:pPr eaLnBrk="1" hangingPunct="1"/>
            <a:r>
              <a:rPr lang="en-US" sz="1200" dirty="0" smtClean="0"/>
              <a:t>Centers for Disease Control and Prevention (CDC)</a:t>
            </a:r>
          </a:p>
          <a:p>
            <a:pPr eaLnBrk="1" hangingPunct="1"/>
            <a:r>
              <a:rPr lang="en-US" sz="1200" dirty="0" smtClean="0"/>
              <a:t>Connecticut Agricultural Experiment Station  </a:t>
            </a:r>
            <a:r>
              <a:rPr lang="en-US" sz="1200" i="1" dirty="0" smtClean="0"/>
              <a:t>Tick Management Handbook</a:t>
            </a:r>
          </a:p>
          <a:p>
            <a:pPr eaLnBrk="1" hangingPunct="1"/>
            <a:r>
              <a:rPr lang="en-US" sz="1200" dirty="0" smtClean="0"/>
              <a:t>Connecticut Department of Public Health </a:t>
            </a:r>
          </a:p>
          <a:p>
            <a:pPr eaLnBrk="1" hangingPunct="1"/>
            <a:r>
              <a:rPr lang="en-US" sz="1200" dirty="0" smtClean="0"/>
              <a:t>Westport/Weston Health District</a:t>
            </a:r>
          </a:p>
          <a:p>
            <a:pPr eaLnBrk="1" hangingPunct="1"/>
            <a:r>
              <a:rPr lang="en-US" sz="1200" dirty="0" smtClean="0">
                <a:solidFill>
                  <a:schemeClr val="accent4"/>
                </a:solidFill>
              </a:rPr>
              <a:t>Emerging Infections Program/Yale School of Public Health </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44</a:t>
            </a:fld>
            <a:endParaRPr lang="en-US"/>
          </a:p>
        </p:txBody>
      </p:sp>
    </p:spTree>
    <p:extLst>
      <p:ext uri="{BB962C8B-B14F-4D97-AF65-F5344CB8AC3E}">
        <p14:creationId xmlns:p14="http://schemas.microsoft.com/office/powerpoint/2010/main" val="264825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F45A0CC5-6D08-4189-B253-38A1EAC548F0}" type="slidenum">
              <a:rPr lang="en-US" smtClean="0">
                <a:cs typeface="Arial" charset="0"/>
              </a:rPr>
              <a:pPr/>
              <a:t>5</a:t>
            </a:fld>
            <a:endParaRPr lang="en-US" smtClean="0">
              <a:cs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en-US" dirty="0" smtClean="0"/>
              <a:t>While the</a:t>
            </a:r>
            <a:r>
              <a:rPr lang="en-US" baseline="0" dirty="0" smtClean="0"/>
              <a:t> criteria for reporting Lyme disease cases has varied over the years, we see a clear upward trend since 1995.</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case maps compiled by the CDC clearly show that the number of Lyme disease cases has increased…</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pPr eaLnBrk="1" hangingPunct="1"/>
            <a:r>
              <a:rPr lang="en-US" dirty="0" smtClean="0"/>
              <a:t>and the geographic distribution has expanded.</a:t>
            </a:r>
          </a:p>
        </p:txBody>
      </p:sp>
      <p:sp>
        <p:nvSpPr>
          <p:cNvPr id="40963" name="Slide Number Placeholder 3"/>
          <p:cNvSpPr>
            <a:spLocks noGrp="1"/>
          </p:cNvSpPr>
          <p:nvPr>
            <p:ph type="sldNum" sz="quarter" idx="5"/>
          </p:nvPr>
        </p:nvSpPr>
        <p:spPr>
          <a:noFill/>
        </p:spPr>
        <p:txBody>
          <a:bodyPr/>
          <a:lstStyle/>
          <a:p>
            <a:fld id="{28FADFC6-E390-47E0-83AC-4A0943C50E56}" type="slidenum">
              <a:rPr lang="en-US" smtClean="0">
                <a:cs typeface="Arial" charset="0"/>
              </a:rPr>
              <a:pPr/>
              <a:t>7</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it’s not uncommon to hear celebrities speaking about their struggles with Lyme disease.</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who is likely to get Lyme disease? Everyone</a:t>
            </a:r>
            <a:r>
              <a:rPr lang="en-US" baseline="0" dirty="0" smtClean="0"/>
              <a:t> living in or traveling to a Lyme endemic area. While we often think about Lyme disease when preparing for a hike or camping trip, most people are exposed to infected ticks working or playing in their own backyard. Nationally, c</a:t>
            </a:r>
            <a:r>
              <a:rPr lang="en-US" dirty="0" smtClean="0"/>
              <a:t>hildren, especially young boys ages 5 to 9, are at greatest risk.</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73AAF809-1C07-4F67-A74B-30CDB614C6E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n-US" sz="2400">
                <a:latin typeface="Times New Roman" pitchFamily="18" charset="0"/>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a:latin typeface="Times New Roman" pitchFamily="18" charset="0"/>
                <a:cs typeface="+mn-cs"/>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a:cs typeface="+mn-cs"/>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a:cs typeface="+mn-cs"/>
              </a:endParaRPr>
            </a:p>
          </p:txBody>
        </p:sp>
      </p:grpSp>
      <p:sp>
        <p:nvSpPr>
          <p:cNvPr id="11060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11060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10EF6D85-61AB-42D8-BBB7-AFB69F51B6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3098FD7-8974-4ADF-814C-44365A4F9D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EA25464-BBE6-41DB-999A-3E8630A3E6A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60913" y="2362200"/>
            <a:ext cx="3770312" cy="3724275"/>
          </a:xfrm>
        </p:spPr>
        <p:txBody>
          <a:bodyPr/>
          <a:lstStyle/>
          <a:p>
            <a:pPr lvl="0"/>
            <a:endParaRPr lang="en-US" noProof="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381967C-00E6-4A2D-8779-B378009BAB2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B24488A-41EB-4474-829C-D1326C36194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FC676187-930C-42EA-886A-828379918F4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B0A2DBF-0A18-4AD4-B074-6999D531A37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A1893-6AB5-479D-9632-664258AE742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298AD0-5507-41CA-9566-07E95CB3519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477FE-6EA3-409C-A6A9-39B607B3B60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318CEB-4B2A-4962-A8CC-3B8C3CEB7C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3F6A55A-7334-4A4A-BA40-F30EC2F8F92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C5C2AE-5733-4A61-9411-E0F3C5D444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96A07C-A7DC-42C2-B44D-7221F09D7A8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F6022A-46AF-498F-A457-C8982F94F9B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9FF9C6-230D-4003-9FA2-340FB052152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23DB8-F4F4-4BC2-909A-97C33EEE94D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04D0B8-6399-4731-85B7-3A53E3E6A21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A1878E-C984-470C-8B2F-5012440D96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C399745-75F9-4030-9504-162238AF182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5502077-3266-4814-8B8B-17D329FCCE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AD959A22-EA5A-4327-B74D-AB8EBDEA5E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07DAA541-C913-4B6E-937A-DE03E5A14D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C227027E-9FFA-42D4-9E0E-48FEA56CAF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93AA701-9DF8-47DC-8124-F30BA58702F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5AAC0DA-7F15-4C5B-8C03-624AD4A30D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9572"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a:cs typeface="+mn-cs"/>
                </a:endParaRPr>
              </a:p>
            </p:txBody>
          </p:sp>
          <p:sp>
            <p:nvSpPr>
              <p:cNvPr id="109573"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a:cs typeface="+mn-cs"/>
                </a:endParaRPr>
              </a:p>
            </p:txBody>
          </p:sp>
        </p:grpSp>
        <p:grpSp>
          <p:nvGrpSpPr>
            <p:cNvPr id="1033" name="Group 6"/>
            <p:cNvGrpSpPr>
              <a:grpSpLocks/>
            </p:cNvGrpSpPr>
            <p:nvPr/>
          </p:nvGrpSpPr>
          <p:grpSpPr bwMode="auto">
            <a:xfrm>
              <a:off x="144" y="1248"/>
              <a:ext cx="4656" cy="201"/>
              <a:chOff x="144" y="1248"/>
              <a:chExt cx="4656" cy="201"/>
            </a:xfrm>
          </p:grpSpPr>
          <p:sp>
            <p:nvSpPr>
              <p:cNvPr id="10957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a:cs typeface="+mn-cs"/>
                </a:endParaRPr>
              </a:p>
            </p:txBody>
          </p:sp>
          <p:sp>
            <p:nvSpPr>
              <p:cNvPr id="10957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579"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cs typeface="+mn-cs"/>
              </a:defRPr>
            </a:lvl1pPr>
          </a:lstStyle>
          <a:p>
            <a:pPr>
              <a:defRPr/>
            </a:pPr>
            <a:endParaRPr lang="en-US"/>
          </a:p>
        </p:txBody>
      </p:sp>
      <p:sp>
        <p:nvSpPr>
          <p:cNvPr id="109580"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cs typeface="+mn-cs"/>
              </a:defRPr>
            </a:lvl1pPr>
          </a:lstStyle>
          <a:p>
            <a:pPr>
              <a:defRPr/>
            </a:pPr>
            <a:endParaRPr lang="en-US"/>
          </a:p>
        </p:txBody>
      </p:sp>
      <p:sp>
        <p:nvSpPr>
          <p:cNvPr id="109581"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cs typeface="+mn-cs"/>
              </a:defRPr>
            </a:lvl1pPr>
          </a:lstStyle>
          <a:p>
            <a:pPr>
              <a:defRPr/>
            </a:pPr>
            <a:fld id="{E2221724-ADD4-4617-8A1A-243DA688A2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66" r:id="rId2"/>
    <p:sldLayoutId id="2147483765" r:id="rId3"/>
    <p:sldLayoutId id="2147483764" r:id="rId4"/>
    <p:sldLayoutId id="2147483763" r:id="rId5"/>
    <p:sldLayoutId id="2147483762" r:id="rId6"/>
    <p:sldLayoutId id="2147483761" r:id="rId7"/>
    <p:sldLayoutId id="2147483760" r:id="rId8"/>
    <p:sldLayoutId id="2147483759" r:id="rId9"/>
    <p:sldLayoutId id="2147483758" r:id="rId10"/>
    <p:sldLayoutId id="2147483757" r:id="rId11"/>
    <p:sldLayoutId id="2147483756" r:id="rId12"/>
    <p:sldLayoutId id="2147483755" r:id="rId13"/>
    <p:sldLayoutId id="2147483754" r:id="rId14"/>
    <p:sldLayoutId id="2147483753" r:id="rId15"/>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2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62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a:p>
        </p:txBody>
      </p:sp>
      <p:sp>
        <p:nvSpPr>
          <p:cNvPr id="162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a:defRPr/>
            </a:pPr>
            <a:fld id="{06C4D93A-7BA1-4EE0-BB58-183E63B02E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6" r:id="rId2"/>
    <p:sldLayoutId id="2147483775" r:id="rId3"/>
    <p:sldLayoutId id="2147483774" r:id="rId4"/>
    <p:sldLayoutId id="2147483773" r:id="rId5"/>
    <p:sldLayoutId id="2147483772" r:id="rId6"/>
    <p:sldLayoutId id="2147483771" r:id="rId7"/>
    <p:sldLayoutId id="2147483770" r:id="rId8"/>
    <p:sldLayoutId id="2147483769" r:id="rId9"/>
    <p:sldLayoutId id="2147483768"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http://www.ziplink.net/~jcwheel/lymedisease/symptoms/symptoms_main.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7.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51.gif"/><Relationship Id="rId5" Type="http://schemas.openxmlformats.org/officeDocument/2006/relationships/image" Target="../media/image50.jpeg"/><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2.jpeg"/><Relationship Id="rId7" Type="http://schemas.openxmlformats.org/officeDocument/2006/relationships/image" Target="../media/image66.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subTitle" idx="1"/>
          </p:nvPr>
        </p:nvSpPr>
        <p:spPr>
          <a:xfrm>
            <a:off x="5181600" y="457200"/>
            <a:ext cx="3276600" cy="2362200"/>
          </a:xfrm>
        </p:spPr>
        <p:txBody>
          <a:bodyPr/>
          <a:lstStyle/>
          <a:p>
            <a:pPr algn="ctr" eaLnBrk="1" hangingPunct="1"/>
            <a:endParaRPr lang="en-US" sz="3600" dirty="0" smtClean="0"/>
          </a:p>
        </p:txBody>
      </p:sp>
      <p:sp>
        <p:nvSpPr>
          <p:cNvPr id="30722" name="Text Box 6"/>
          <p:cNvSpPr txBox="1">
            <a:spLocks noChangeArrowheads="1"/>
          </p:cNvSpPr>
          <p:nvPr/>
        </p:nvSpPr>
        <p:spPr bwMode="auto">
          <a:xfrm>
            <a:off x="4876800" y="5334000"/>
            <a:ext cx="3962400" cy="1323439"/>
          </a:xfrm>
          <a:prstGeom prst="rect">
            <a:avLst/>
          </a:prstGeom>
          <a:noFill/>
          <a:ln w="9525">
            <a:noFill/>
            <a:miter lim="800000"/>
            <a:headEnd/>
            <a:tailEnd/>
          </a:ln>
        </p:spPr>
        <p:txBody>
          <a:bodyPr wrap="square">
            <a:spAutoFit/>
          </a:bodyPr>
          <a:lstStyle/>
          <a:p>
            <a:pPr algn="ctr" eaLnBrk="0" hangingPunct="0">
              <a:spcBef>
                <a:spcPct val="50000"/>
              </a:spcBef>
            </a:pPr>
            <a:r>
              <a:rPr lang="en-US" sz="2000" dirty="0" smtClean="0"/>
              <a:t>Ridgefield Health Department</a:t>
            </a:r>
          </a:p>
          <a:p>
            <a:pPr algn="ctr" eaLnBrk="0" hangingPunct="0">
              <a:spcBef>
                <a:spcPct val="50000"/>
              </a:spcBef>
            </a:pPr>
            <a:r>
              <a:rPr lang="en-US" sz="2000" dirty="0" smtClean="0"/>
              <a:t>Ridgefield, CT 06877</a:t>
            </a:r>
          </a:p>
          <a:p>
            <a:pPr algn="ctr" eaLnBrk="0" hangingPunct="0">
              <a:spcBef>
                <a:spcPct val="50000"/>
              </a:spcBef>
            </a:pPr>
            <a:r>
              <a:rPr lang="en-US" sz="2000" dirty="0" smtClean="0"/>
              <a:t>Blastlyme.org</a:t>
            </a:r>
            <a:endParaRPr lang="en-US" sz="2000" dirty="0"/>
          </a:p>
        </p:txBody>
      </p:sp>
      <p:pic>
        <p:nvPicPr>
          <p:cNvPr id="6" name="Picture 5" descr="BLAST_Logo_CMYK.jpg 2016.jpg"/>
          <p:cNvPicPr>
            <a:picLocks noChangeAspect="1"/>
          </p:cNvPicPr>
          <p:nvPr/>
        </p:nvPicPr>
        <p:blipFill>
          <a:blip r:embed="rId3" cstate="print"/>
          <a:stretch>
            <a:fillRect/>
          </a:stretch>
        </p:blipFill>
        <p:spPr>
          <a:xfrm>
            <a:off x="4876800" y="457200"/>
            <a:ext cx="4254331" cy="3048000"/>
          </a:xfrm>
          <a:prstGeom prst="rect">
            <a:avLst/>
          </a:prstGeom>
        </p:spPr>
      </p:pic>
      <p:sp>
        <p:nvSpPr>
          <p:cNvPr id="328707" name="AutoShape 3" descr="data:image/jpeg;base64,/9j/4AAQSkZJRgABAQAAAQABAAD/2wBDAAMCAgICAgMCAgIDAwMDBAYEBAQEBAgGBgUGCQgKCgkICQkKDA8MCgsOCwkJDRENDg8QEBEQCgwSExIQEw8QEBD/2wBDAQMDAwQDBAgEBAgQCwkLEBAQEBAQEBAQEBAQEBAQEBAQEBAQEBAQEBAQEBAQEBAQEBAQEBAQEBAQEBAQEBAQEBD/wAARCADIAM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To23oreozTqqaROLnTLWcHO+JT+lW6ACiiigAooooAKKKKACiiigAooooAKKKKACiiigAooooAKKKKACiiigAooooAKKKKAOf8B3X2vwtYSZyRGFP4V8ReFfh5rXxSv/ANojxjc/F74h6NqngrxbraaKNM8QTRW0CwtLJGpi5BUFQMAr8vAxX2N8I7vz/C4hJ5hlZa+edW/Zm8Kr4k8cw2H7WWo+HtP8c61eX+u6HY3FnCzvPI3mQlmYuDhinI6dR1FAHnvg7xt48/ag8TfBr4Z+OfHOu6Zo+q+CLrxBrJ0S7NlNqd1Fd3Fsvmug+7i3Vio4yzYA4I5b4meJ/iH4E8A/HP4OaZ8SPEt5Z+B/Enh2PQdRu9RkN/bw3jOzwtOpDMg2qAPrxzivpH4gfs2fC3ST4Jn8E/FqT4X+IvBWlnTNI1CO7gZ5rFixZZYpiBKC7SNuyBudsg8YzoP2T/hnrvws8WaRN8ZLjXNR8S6vaaz4k8WyzwTPLLatvjQhW2RRqGbAJOA55xgAA8psfj5438T+Nfgr8MfGmqX2k+PfCHjdtC8WWcdy8Y1GIRr5NywUgSxyKM85BYEgAMteh/ED9nLWfDX7PnizW/EnxR8bprfhaHxLr2lvp/iKZFMbb5LaOdgAZdscMWQAoBeQDjmvQfE37P8A8KvjH8YvCf7QXhnxfbNq3hW4j+0SaVJDcw6h5RBjSVlY7WUFhuHO0gHhRXonjRvBnxP8OeJ/hLF4z01L7WdKu9Luoba6ilurZZomjZzFuzld2cEDpQB5d+xh8PItI+Ffh34l3XjPxbrWq+LNDtZ72PV9Yku7eJz8xMKP9zk+p4qt+zZrut6n8f8A9oXTdS1m+u7TTde06OygnuHkjtkaOclY1YkIDgZC46CvWfhJoXhr4feDNG+E+i+KLfVp/CthFYyfvY/tG1BgNJGpJTPvXimq/s8x2XxG8deO/Bf7U+peDrnxDdpf63Z2SWbLblBtTzDISVA3kAnH3qAPIvjvrDX37X/izw54if4z6no1roFhcW2nfDyeZpYJikeZJI1YBYyCQTj7xFdb8bPhTptj+yvL8UfDfjT4vaHf+HtDe4sLXWNcmt7wGS6LkXsY5Zx5rKOeFCjtXS3HwD0/XPiMvjrwf+1zd6f4q1DRrPRLubT2sZp9QFvGil2Xcfmcx7yFHBz2r1TxF8GrnXfgHrXwl8f/ABR1HVf7QtZY73xJewxJMsZl8zcyjCAIoC544GTQBS/Za+Gtp4L+G+k+J08W+KtbvPFui6XqF7/berPepDKYN7eQH/1akytkZOcL6V82ftWfGLxkvxs1TxN4H8ayWWkfBCPSZ7/SYr8wjWbq5uVaeLYGAlVYcBhg7drdM19s/D3S9L0HwJ4e0DRdXj1Sx0nTLbT7e9jZWW4SGNYw+VJHOznB614bZ/scfAW3tPEsfxGGneJ/EnibUL3UrrWtSVIruF7nnEQDfIEOSvvUynGCvJ2E2lueq/EbxFb6t8CfFHizw5qD+ReeE73UbC6hcq21rN5I5FYcg4KkEdK5r9kPVNT1r9mjwHqmsajdX97caYzzXNzM0ssjedIMs7EkngdTV/wf8KdO8I/ASH4JXfjiXUrKTSbnQrbVZkRJTDMrqgCg7WKK4VQDyEFeffDr9nDxL8IJ/Duh2v7UviE6Fos0bQ6BcW1pFDcQq+4w/wB/a2SCRzzUurBathdbngfgjwxqvj/9iXV/ivrPxK8dwa/4Si16ezks/EE8STMjlkEwyTIF2gAZGBkCvaPgj+zbovjP4E+GtZ1r4pfE1rzxZpOlaxezR+KJg8c/kMxWFiCUQmZsrk52p/druvCX7MuheCP2ede+AqeLbubTtZhv0l1OSBFkhW5yWIXO07c8ZNegfDHRtC8EeB/Dvw80rxBBqa+H9Lt9Nim8xPMmSGMIHKqTgkLmm6kYvlb1YXSPiv8AZ68G6hqP7O3xH+NGo/Erx5d69oVp4o06zin8QTyWqpHZOI3MZP8ArF3bgwIwwBHSvqT9lfU9S1f9mjwHqmrahc3t7caIkk1zcStJLI2W+ZnYkk+5NZnw/wDgX4Q+H3wf8WfBO28e/aovFMmqCa6k8pZoGvY/LcBA2CV7Zrn/AAD+zh4p+EEehWQ/af8AEr+GdBeNU0a4s7WO2lhU58kt94Kee+aSqwabTWm4cyPln9mP7D8QdE8OHxm37S2pazqWrfZH1jRbq4fQYwbjYjSTFjhEGPMOOMN6V93/AB1+F+nfEvwiy3/ijxPoraNHPfQyaFqj2TyOIjhZGUZZeOleH+Bv2XPE/wAL/D1rovgr9qnxRpnh62maeO2isrQQEu+5vmOfvEnv3r6L1DXbHXdPvNLh1S3YXMEkLGF1coHUrnr70/awulfVhdHwv8P/AAxq0H7C+vftAv8AEvx3ceKb/Rb+2YXHiCeS2i2aj5avGhOUcLEo3Bs8t611vhPStd/aK+L2k/C7xn8QfFen+GvDHw10PVktdH1R7V7u+nt4GaeeQZMjfvT1zyB6tu9X0L4C+HbD9meb9nCz8ZXNxpU8Fxb/ANqLEhkAluWnJ2A7eC2OtYev/s9aUut6J4r+Hvxt1PwP4p0jQLbwzd6haLBMt/a26Ki+bA5wH+Rec8bV4yAaHVhFJtqzBySPNvjTqPxG/Zy8M/CuLxX8VNX8YWuj/EZpFlsrmRr250lAjrZXByPPl4cYbg7lHQV6p+x1r+r/ABh1bxl8bPHHiTUT4kOqTaJ/wirzSx2/huCI/LCYGIBmYctKVzkMBg7xTND/AGU/AWl6f4I0qw8c6hc3nhfxaPHF1d3DRzXGsXxKF2k5G1WEajIzwM8nJPonh34ReG/Dfx71n4u+GfFcumz+J7BINb0BUQwXsyfcuuoZJBxzg5y/98mj2kO4XR7DRQCCMg5FFWM8v+Cl1m3vrQn7rK4r4Iu/BmqeJ9Z/aRu9N/Zy0vx41r4r1wf8JBc61FaTaKQ8zbo4WG+Xb/rMKwyRivtz4NX4j16e1LD97D+orC139h74NeINc8Q67c6v4ztm8U39xqOq2tnr0kFtcSzOzyBo1GCpLEYOeOKAPkK6sLTxl4q/Z6sPDngUfF2Jvh7PEukapeppv2poZblZA0khKp5LIwAyciMAHmvR/iv4HttN8J/CH4d638HbT4X6T42+JVtB4i8N2OsrdxXsI8tEaSeIgEMpPyjGCoPUAj6F8V/sZ/BXxQfDflR67oS+E9M/sjS10XU3tTDbl2dgWALMzM7FmJycnOc1Y/4ZC+EFz8P774ca6/iHXdNvL9NTjn1TV5Z7uzuUTYskE3DR4GeOhycg5oA8q+L3wv8AhL8A5PiD4p+D/i5fB3im5+Hl8f8AhFdOmCJNGu8LfrGSWV0K4DLgAqT1LZ8l+I/wq+Hnw3/Y9+Fnxr8BaLFpfjpZ9EvxrdtM/wBqnuZ03zBm3fOC2fl7YwMDIP138Of2VPhF8ObrWtTjttV8Sal4gsG0q/v/ABFftfzy2TDDW+WAAjIABGMkAAnArn/Df7DvwJ8Na/p2sxReIdQstGu/t2maJqOsS3GmWU+7cHjgbuDz8xYHvmgD5R1Px1rXwM/a5+JXx+ihnu/D2l+Ix4e160hHzPFeWryQt9BLbKcnuFHeuI0DSvFNh4a+P+q+NpjJrniXwRp3iS9BBBR769huAuDyCFkXI7HI7V+kFl8APhZBqHjW+1LQI9Yj8f3lvfa1aamFuLaSWDPllY2GFAJz35ArO8Wfsz/C7xlq3jDWNWh1FJvHGlWujaosF1sQW1uUMYiXb8h/drzzQB4T+yd8L5I9Q8FeItW/Y90XwxBDo8N5B4zi8SwXM80hthsm+zL86mXcSQfu7jmu3/b6+Ien+GPhHY+AbnXYtJk+IWrW+iT3jk4tdP3q13OcZJUJtQ4B4lrpfAX7Ifw2+HPiLSvEmgeKfHMkujMGtrW78QSzWuApUK0RG0qAeB7Cu68TfB7wP4w+Iug/EzxJazX+peGrW4tdOt5nDWkYmBEjmIjBcggZP90elAHgf/BP3x74dm0bxx8GPD/iKPWNN8E67PLoN2rkifSLmR3iIyAchw5bjgyAV6N4s0+XUfjHqcMPgy38SsulQt9mmulgEfK/OGYcnnGPeux0z4K+AtE+Ks/xh0Szm07XLvSho9zHauI7WeAMGBeIDBcFV+b0UVe1/wCGXh3xFrcniC6u9St7yWJYXa1ujECi9BxXi55gKuPowhRSbjJPW2yT7qS69UznxFKVWKUe/wDXRnj+lCOHwx4fsd0kc9t42RJ7Vulq3H7tTk7lGM59Sa0LSz0TU7Txjr3iPwxea9dNrNzaNLBgy2kCKSHGSAoXHX2A6V6fB8LfB9rp1hplrbzRRaffLqSMJSXknHRnJ6/SoNa+Evg7V9RutVle/s2vjuvI7W6aKK4PcuvfPfGK+cjw5jacFpGVklZvT4eW+sWtPTq7W2OVYSol0/pEGlXNrd/BaaeylvJLc6NdLE12ymXaqOoDFeO2PpivJ9E0k6roHhyPw94KuLHVILiOeXWy4RGRWOSMHLdu3avXdVutLXRz4V0uEQaatubXbGcfuyu3AP0PXvWPpcdpoumwaVZF/It12R7zk4znk16uIyGWMqUVWl7sYcrsle94vS6dtt1qjaeGdRx5tkjyrVbzRkufGcupeFXvprnVrmO3vchUtnZm25bPHPPpW2tk174q0Hw/4qcX8dhogfyncshl3EE/7XGBn/ZFdIfD2iJbaraNG7x6xM09yHfPzsc5X0weRWbqHhbRby3s4ZHuhJYJ5UFysxWZU7LuHUV5tLhzFUXztRlqny6JO03Jxemt1azd7NW2dzJYScddH/w9+xxutlLHTfF+h2JKWEN5aPDDuJWMsx3Yz06D8hVuzj/s/wAX6PPP4fTQldJUQQTCUXDbcYbH3evp/wDW3j4V0NdJm0gRSCK4cSTOZCZJGByCWNR2XhfRrC8S/BuZ54gRG085fZn0BpQ4dxca0J2jZOL3Vo2qSnZe7zWSkkuVx2100JWEqcyenT82+35WH/DC5MXhOFMkfvpf/Qq5rTrV7vV9dlXwZBrP/Eym/eSXSxFPmPy4PX1rYg8F6LbbRBc6hGqncFW5IGfpUz+DtHluZ7lbi+ie4kaWQR3BUFmOTwK2llGPq4bDUJwj+6VviTv7tr+9CSXzTLdCpKEItL3f66pmPr00+j+OE1vTY9iaLaWztCv/ADw4jZR+DYq74P1G8vviXF4muyR/akNxLCp6rCpKIPyWt610LSoLh7ko8zS2q2biVtweMADkHqeOauQ6RpkepW2qRRGOW0gNtEqHCKnPGPxpw4dxKxKr8yUfac/L0vzb7fyaW7gsLPn5r6Xvb5/5Ho2n620bAFsr3BorlIL0qRzRX2h6B598NdQNr4vssnAkJT8xX0LubPWvlrw7ffY9csbgHGyZT+tfTkcu5FYcggEUAWNzf3qN7f3qh3mjeaAJt5H8VHmH+/UG/wDzmjeKAJ/MP96jef71V/MFHmLQBY3n+9RvP96q+8Uu8UAT+Yf79HmH+/XLat4gurbUDbwMgSMDPGcmtqxvkvbWO4XHzDkDse9AF7zcclxgVzGv+JUkjazs3O08O47+wqv4p8Q+S50+1fBx+9I/lXIS3oPegC1NdkHg96rveH+9WfLeD1qA3JPSgDRe7J4LVCbhm4zVLzf85qRZF70AT72PXpR8x5GajWVTxUiuOgoAcA3epVU1GGXt1qQPnoaAJVBqdCAOtVRIPpT/ADgvWgC0ZMdKKqiXJ4OfaigDyCK58uVJA33WB/WvqHQ71bvR7O4DZ3wof0r5N8/3NfRXw71T7X4RsGLZKJsPPoaAO18wHv8ArSeYo5zWcbvHek+1H1oA0vNFJ5tZ32o+tN+1GgDU82k82sv7Uf71H2o+tAGp5tNlmIjYqfmAOPrWb9qPrR9qPrQB5xPrc8l7PF88kqsxfAJIweSa0NN8X3llbyRQMCJBxnnafUVzniibUvCPjEataDfFckyAMPlYH7ymq0+qre3Ml1FbpAkrZEa9FoA2ptQaVmkkcszHJJ7mqct2xPBxWf8Aaie9MM45yaALjSk885pDKo71Sa496YZyaAL5nGaBcGs83HbPNH2gUAaaXFWEnGOT+tY63GenNTR3PYmgDYWZT3p4nA71lLcd91I13t70Aaxugvemi6yRWOLl5HEcalmY4AAySa7Lw34ZbC32qoc9VhPBz70AaHhHSftNwL65T90nKg/xN2oq1rHjKx0mExwlWnxhYx0X6+lFAHy8ZznOa9u+D2omfwy0G7JhmIx6A14OXPavVfgpfHbf2ZPQq4FAHr5m9TSefnnNVPMNHmZoAtecf71Hn+9VPMz3o8ygC1549aPOHvVUv70b6AIde1Y6Zpk12hAdRhM92NcPbeNNVtpN5ujIuclH5BrR+It6sOm28IfDPLnHqAP/AK9ZfhnRbLxDoUxc+XcRzELKvUcDAPtQBf8AEPinS9c0LymgH2veNqN/Ae7A1yiyBRjNVJ2a0u5rN3VjC7ISOhwaa1wAKALpuDnINMa4b1Aqj9oJNBmJ70AXPOPdqPNPrVESkU4SnrQBcLnvSGXr83SqpmYjg1GZCT1oAvLKexJqZLgris0Mc9aV5WA60AaL320bc80W7z3snlxOM9yzBQB7k1z816Ebluagk1RFHXn2oA9J0fXfD/hwqZGF1dtjfKg3KnPIB9h6Ve8R/E3ToLTy9IuPMlfq+3AUfj3ryy1ttf1jCaTpVxNnjdswo/E8V3Phf4Xxm3Nx4szLOzZWGOQ7VHuR1NAGDZTa14nuzDp0EkpZvnlP3Vz3Jor16ytbTTrdLSxt0hiQYVEGBRQB8t13fwevDB4jlt88TQn8xXBZPrXR/Dy7Nr4tsW3YDsUP40AfQuTRk+tMyaMmgB+TWBrXiX7G/kWhUup+ckZA9qt69qf9mWDTAje3yp9a8xvdReSYRq2XkYAe5NAHUv49vYD80cLgexFLF8UbIMq3dm6AnBZGyAPXFYd38PvE8z7YprUgjOS5H9KwtX+Hviqw0+fUriS1WKBGkfE3IUfhQBc8X+Jo9c1YyWkjPCoEcIwefU4+ta13qsnhXw7Bo1u+zUbwebOQMGNW6A+9eUaZf3tzqltb6cc3TyKIskAbu3Wuh8Uvq+l6uI9fu1mv5YlklCnOzPQZ6dB2oAuo59c561KXx1NYlvqSvhScGrX2jjO4UAaPmADrTDcccVmtdYH3qgN5yfnoA1/tAJyTR9oHesn7WD3xTftPvQBsC6Qd6X7WucCsX7WuTziui8I+GrvxPdblIjtIiDI57/7I96AIheIOTVq0v7BbhWvYDPCM5RW2k/jXT3Pws0+7t5o7PVp45kkIDcMBx90j/wCvXPzfCbxbExFvqljKvYksp/kaAJLd/BL3ZuLnTr3YDlY/MDKfr0NdNYan8Plx5ekwwkHjfACfz5ri5fhv4vtbS6ubm4tw9vGZURCWEijqM44Nc7dDX9IEb31lKkcsYlRx8ylSMg5FAH0FY6lplygFjcwkdlU4x+FXcn1rwDSPFpjkRhLtdSCCD0r0/wAPePLXUFSC9YJIeN+eD9aAOvyfWimBsgFTkHoaKAPljrV7Qrg2us2VwDjZOh/Ws0uTSxyNHIrg/dYGgD6ojYPGrj+IA06qOh3Au9HsrkHPmQIf0q9QBxPxAutssUAbhYyxHua8906eW48Q2McSlyJ0YqD1AOT/ACru/iRbussVyF+V49pPuP8A9dcn8O9U0TTvEjDVY5BczER2smMqrHg59z60Ae0I29A+0rkZweorj/i5JPD8P9Vkt2wQi7v93cM12Ncf8WDKfAuqoJII42t23tIeT0wqj1JoA8W+DFjNe+JLjXZoJpLXSLaS4JToZMfKv1Iz+VXfB+o2nxO+JMlxr7NDFOGkjt9/XaPljz9ATTvg54ut/C/hvxTPOIy1vElzGrHG9uVC/nipfgNos+teKr7xVcW8YS1DsoVdq+dJngDtgZ/MUAN+IsMmkeL7u1AiSLCNCsYwFj28DFYMeoPgAtR44j1u08T3Z8QhVu52MxVXDbVJO0cdOMVJ4IikuvF+kWpiLeZcxuVZeCoOc/TAoAW4nngVWuIpY1flS6kBvpmrfhu2h1/W7bR3vBb/AGliocjPOMgfjXTfHzX9Oe7sdDtlDXVpmSVh/AGAwv6Zrz/wGZb3xpo0EZIJu42yD2Byf0FAGr4lsdT8J6gdN1eJUcjejA5V1z1FQaS19rd2tjpds1xO+Ssa9cDrXafGbwR4y165l8SWlss0Fr+5itouZBEASZD65OeBzivGNE13UNI1GHULOeSKe3cMCDgjHUUAex+KPAviKDydStNGfZNEvmwwgMYXAweB2OM/jXPaVrutaJJKljdTWjyfLIAMHj69K9M0H46eDdVaO3u3uLGUgZaZPkz9Rmur06Pw94osE1P7BZXKykncUVjwTjJ9cUAeLJrGtzSfaG1W68xn3kiVhlvX9K7vw78SruER22uxCVB8vnp976kd66+fwZ4YnIZtHt1IOcoNv8q5Dxl4QXTnOo6XBi3P30XnYfUe1AHolvc217AJreVJY3HBU5Bqq2iWD2P2CSINGFZFyOVU54H0BIryXRvEl/4fn820cmMn54mPyt/ga9b0TVoNb06LUbdSqyA5U9QR1FAHLT+AdLW7XVpNPh5iaO8jC43jaRvX0JwDxXlVyNQ8OXkUd0pWOdBKgzkorchWP94DGR719GEAjBrk/G/h3+0NHvEtLNJrm82qWZR+6RRnI9DwfxNAGH4N8buvl2d5MGgPGT1X/wCtRXlnh3UpfNVWypU4IPY0UAYP2n3pftHoawvtb+ppftr/AN6gD6s+Gd79u8GafIWyUQxn8DXUV5l8A9S+2+Eprctk29wRj2IzXptAFbUdOtdUtHs7uMMjjHuD6ivE/E/h7UPCGsQ3a8+XIJYJB0bBz+de61Q1rRLDXrCSwv4gyOPlbuh9RQBneD/GFh4rsvMiIiuo+JoSeQfUe1O8c6Tb6v4Y1CKdAzR2srx55CvsODj1rxfWdO8RfDLxLDfwsGVW3Rv/AATJ3U/4V7d4f1vT/GHh9L+2OYrqMxyp3VsYZTQB8cecoDKHwG6jPWvXfgRpuvazfw3LXEtvo2kM0gSMbVnmb1x97A9emBXjvxE0i68G+L9T0FtyxwTEwFv4ojyp/I19X/BnUY9V+G2iXiRwoxg8uQRAAFlJUk47nGTQBgaz8OdP8a+PrnVm122ktYdiXFtE2ZgyjBU/3Rx1rvLbwh4es9Vi1q306OO7hgFtG68BUHAAHTOOM14r8X21z4d/EC28Z6Dvjhv1DSEZ2PIOGRvqADWbcftD+Nr8Mtpb2NmrdCsRZh+LHH6UAVvjTpUWk+O7pomkIvEW5Jc5wzZyB7cUfBGUD4iWSmMPuimGSM7Tszmuc1XUtf8AGOoJdancyXt2wESYUZxngAD3Ne4fBz4aTeFoZdb1y0RNSn+WH5smKIgZBHQEmgD1AjPBryT4jfA21164l1vww8VrevlpbdhiOVvUf3Sfyr1uigD41vdG1Xw7fNp+sWUlrOh5VxjI9Qe4969O+DHiVtN1n+zJbgJa3YJbceNwBxj3Neq/EbRLPV/CGq+bZQzXEVpK8LsgLIwGeD1HSvmXwJNfP4m0tLSNpZPtUZCAZ6MM0AfYNBAYYYAg9jQOnNFAHmfxN8OadpVgutWEJiZptsqr93nvjtz/ADqL4SeJke4m8PyyffBmhz6j7w/rVz45+IdG0jwZPZaheCK6usG0TGS7KwJ/Q/rXzt4Y8bX2meJtLu7HdLMLmNVjB5fJwV/HOKAPs6orq6trOIzXcyRR5wWc4A+prL8TeJrLwxor61qDpGkYDFHcKzeqr6t7V4T47+Nlz4kD2WlB7PT+VYbvnmH+16D2oAZr9vZWHjC+SwuYpbd7hnjaNsrhuccemcUVjeBPDWv+NtUC6dAy2qOvn3B4RF74Pc+1FAFD/hBda/uxf9900+Bdb/uR/wDfdetfZR6V0ngbwNN4q1VIdhW1jO6Z+2PSgCH9nj4feK7TTtRnnto1tp3UxMXxuI617B/whut/884f+/ldtpunWulWUVhZRLHFCoVVFWaAOA/4Q3W/+ecP/fyj/hDdb/55w/8Afyu/ooA8q8S/Ce48U6c+nalbwkHmOQSfNG3qK4H4WfCvxz4V8UatpH2q0vdJVNxlSbhZc8DHQHGc/hXu2p6rPe3x8PaM37/Gbq4Aytsh/wDZz2H41l3mrroqL4X8F2S3uogZfJ+SHP8AHK3qfTrQB4T+0f8ACHTtY0WPVL26trPXIRttNrbmuF/uMBzj0Papf2Zfhn8SND8K3tv4h05ba0mnWayEkoyQR8xA6gcA17ro/gWFr0eIPFbR6nq5Aw7L+6hA6Ki+3rXWgYGBQB5P4r+D58Z6YNJ120jlgEglXZPtZWHcEfWuTtv2UvC9tOZl06R17RveHaPy5r6EoJxyaAPKtH+EFvoCBNI0LT7fH8SkFj/wI81rf8Ibrf8Azzh/7+V1upeJNB0dSdS1e1tyP4XlAP5da5a/+MnhK3Jj09576X+ERptXPuzYoAj/AOEN1v8A55w/9/KP+EN1v/nnD/38rMl+KevXY/0PT7K0B7uXlP8AJV/Wsu51LxLrE26ebXL4N1is2EEX/jgY/rQBra7oU2maZcT6tcWkEBQqxeXrkYwB1J56V5b8APgh4r0JNT17W9OgR7qXbYmQ4fyRn5sHlc5H5V6JY6N4rSVbjTPANrHMpytxqE7TOp9fnbg/hWwfDvxX1M5vvE9tYoeqwDkfkB/OgCSTwnq0ILSm2QDqWmArEv7rTNNdornWbEyKMlIpfMb8lBrYT4RvdN5mseJrq5dvvMIwSfxYmtG2+EnhGED7RHd3WO0tw2PyXAoA+M/jiPGvxD16L7BYwwaZp+5LVZJAHcn7zn64GBVT4WfB/V4NXtfE3iDdciwczwadZxPLLNKhyoYhdqrketfd9j4H8Iabg2nh2wRh/EYQx/M5NbMUEMKhYYkQDoFXAoA+C/Ffw0/aD+Juvyand+GLmOHO2C3LFIoU7D5sDPqe9el/Db9ku/srSPUvHdvBc3hO5bNZ8xxj/aI+8f0r6sooA84sPh5e6XbLZ6bp9nbQJ92OIhVH4AUV6PRQB8s6Lot5ruoRadZIWeRgCcdB619G+FfDVn4Y0qOxtkG7GZGxyzd6xfhz4Ji8N6eLq6jBvZwCxP8ACPSuzoAKKKKACuG8WfELT7XVZPCWmazY21/HD597cTzqBZQf3tpOWc9lH1Pu34t3/wATbPQkX4Y6TDeX0wkjcvsJjJACN87qAASWJ+Y/KBtOTj4V+A37J/x5HxGf4ralIL2/OpXaRX+t3zyfYZlUgT7JFP2hS3yYCAEscFNoeok5L4Ua04Qabm7f5n3PoVlqOuWi22kLdaTojHfJdzAre6gT1cZ5jU+p+Y9gK6q3h8P+GLTy0e1sYRyzO4UsfViTkn3Nc3N4F8V6m4Os/ETUPL/iisYVt1PtkHOKtWHwv8L2TebNHcXkveS5lLMfxGKsyJL34meFLUlba6nv3HazgeUf99Abf1rLPxF13UH2aH4SdVPSS8nH/oEQdv5V19voOjWuPI0y3UjofLBP5nmryqqDCqAPQUAedXQ+LGq4NvqcNih7W+ngY/4FK+f/AB2o0+HPizUedd8YX8gPVftRC/8AfKKo/WvSqKAOBtvg74djO+4d5X7kruJP1fdWza/DzwtagAWJfH95yB+QwK6WigCjaaFo1jzaaXaxH1WIZ/OroULwBilooAKKKKACiiigAooooAKKKCQOTQAUVRv9c0jTEMl/qNvAB/fcCigC8ABwKKKKACiiigAooooAKKKKACiiigAooooAKKKKACiiigAopks8MILTSqgHUscVg6n498L6WCJ9TjZh/Ch3GgDoaK8v1X43WMIK6Xp7zHsznArjdV+LXivUAVhnS1Q9oxz+dAHvdzfWdohe5uoolHUswFcvq/xU8H6SGD6kszj+GL5q+fb/AFjVdQcte380pP8AecmsyQZNAHrmtftAhdyaNpOfR5T/AErgtb+LvjXVdy/2kbdG/hhG3iuYlXPOKrOmaAGXmoX985kvL2aZj1LuTRUZUiigD7cooooAKKKKACiiigAooooAKKKKACiiigBryRxgl3CgeprI1Hxf4d0sH7XqcII/hVsmiigDldT+Mmj2+V0+0luGHQn5RXJan8W/Ed5lbVYrZT02jJoooA5XUfEOs6ixN5qU8hPYucflWW7FuSSSe5NFFAEVMPSiigCJx3qJ1B7UUUAQMvaqziiigCIqKKKK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8709" name="AutoShape 5" descr="data:image/jpeg;base64,/9j/4AAQSkZJRgABAQAAAQABAAD/2wBDAAMCAgICAgMCAgIDAwMDBAYEBAQEBAgGBgUGCQgKCgkICQkKDA8MCgsOCwkJDRENDg8QEBEQCgwSExIQEw8QEBD/2wBDAQMDAwQDBAgEBAgQCwkLEBAQEBAQEBAQEBAQEBAQEBAQEBAQEBAQEBAQEBAQEBAQEBAQEBAQEBAQEBAQEBAQEBD/wAARCADIAM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To23oreozTqqaROLnTLWcHO+JT+lW6ACiiigAooooAKKKKACiiigAooooAKKKKACiiigAooooAKKKKACiiigAooooAKKKKAOf8B3X2vwtYSZyRGFP4V8ReFfh5rXxSv/ANojxjc/F74h6NqngrxbraaKNM8QTRW0CwtLJGpi5BUFQMAr8vAxX2N8I7vz/C4hJ5hlZa+edW/Zm8Kr4k8cw2H7WWo+HtP8c61eX+u6HY3FnCzvPI3mQlmYuDhinI6dR1FAHnvg7xt48/ag8TfBr4Z+OfHOu6Zo+q+CLrxBrJ0S7NlNqd1Fd3Fsvmug+7i3Vio4yzYA4I5b4meJ/iH4E8A/HP4OaZ8SPEt5Z+B/Enh2PQdRu9RkN/bw3jOzwtOpDMg2qAPrxzivpH4gfs2fC3ST4Jn8E/FqT4X+IvBWlnTNI1CO7gZ5rFixZZYpiBKC7SNuyBudsg8YzoP2T/hnrvws8WaRN8ZLjXNR8S6vaaz4k8WyzwTPLLatvjQhW2RRqGbAJOA55xgAA8psfj5438T+Nfgr8MfGmqX2k+PfCHjdtC8WWcdy8Y1GIRr5NywUgSxyKM85BYEgAMteh/ED9nLWfDX7PnizW/EnxR8bprfhaHxLr2lvp/iKZFMbb5LaOdgAZdscMWQAoBeQDjmvQfE37P8A8KvjH8YvCf7QXhnxfbNq3hW4j+0SaVJDcw6h5RBjSVlY7WUFhuHO0gHhRXonjRvBnxP8OeJ/hLF4z01L7WdKu9Luoba6ilurZZomjZzFuzld2cEDpQB5d+xh8PItI+Ffh34l3XjPxbrWq+LNDtZ72PV9Yku7eJz8xMKP9zk+p4qt+zZrut6n8f8A9oXTdS1m+u7TTde06OygnuHkjtkaOclY1YkIDgZC46CvWfhJoXhr4feDNG+E+i+KLfVp/CthFYyfvY/tG1BgNJGpJTPvXimq/s8x2XxG8deO/Bf7U+peDrnxDdpf63Z2SWbLblBtTzDISVA3kAnH3qAPIvjvrDX37X/izw54if4z6no1roFhcW2nfDyeZpYJikeZJI1YBYyCQTj7xFdb8bPhTptj+yvL8UfDfjT4vaHf+HtDe4sLXWNcmt7wGS6LkXsY5Zx5rKOeFCjtXS3HwD0/XPiMvjrwf+1zd6f4q1DRrPRLubT2sZp9QFvGil2Xcfmcx7yFHBz2r1TxF8GrnXfgHrXwl8f/ABR1HVf7QtZY73xJewxJMsZl8zcyjCAIoC544GTQBS/Za+Gtp4L+G+k+J08W+KtbvPFui6XqF7/berPepDKYN7eQH/1akytkZOcL6V82ftWfGLxkvxs1TxN4H8ayWWkfBCPSZ7/SYr8wjWbq5uVaeLYGAlVYcBhg7drdM19s/D3S9L0HwJ4e0DRdXj1Sx0nTLbT7e9jZWW4SGNYw+VJHOznB614bZ/scfAW3tPEsfxGGneJ/EnibUL3UrrWtSVIruF7nnEQDfIEOSvvUynGCvJ2E2lueq/EbxFb6t8CfFHizw5qD+ReeE73UbC6hcq21rN5I5FYcg4KkEdK5r9kPVNT1r9mjwHqmsajdX97caYzzXNzM0ssjedIMs7EkngdTV/wf8KdO8I/ASH4JXfjiXUrKTSbnQrbVZkRJTDMrqgCg7WKK4VQDyEFeffDr9nDxL8IJ/Duh2v7UviE6Fos0bQ6BcW1pFDcQq+4w/wB/a2SCRzzUurBathdbngfgjwxqvj/9iXV/ivrPxK8dwa/4Si16ezks/EE8STMjlkEwyTIF2gAZGBkCvaPgj+zbovjP4E+GtZ1r4pfE1rzxZpOlaxezR+KJg8c/kMxWFiCUQmZsrk52p/druvCX7MuheCP2ede+AqeLbubTtZhv0l1OSBFkhW5yWIXO07c8ZNegfDHRtC8EeB/Dvw80rxBBqa+H9Lt9Nim8xPMmSGMIHKqTgkLmm6kYvlb1YXSPiv8AZ68G6hqP7O3xH+NGo/Erx5d69oVp4o06zin8QTyWqpHZOI3MZP8ArF3bgwIwwBHSvqT9lfU9S1f9mjwHqmrahc3t7caIkk1zcStJLI2W+ZnYkk+5NZnw/wDgX4Q+H3wf8WfBO28e/aovFMmqCa6k8pZoGvY/LcBA2CV7Zrn/AAD+zh4p+EEehWQ/af8AEr+GdBeNU0a4s7WO2lhU58kt94Kee+aSqwabTWm4cyPln9mP7D8QdE8OHxm37S2pazqWrfZH1jRbq4fQYwbjYjSTFjhEGPMOOMN6V93/AB1+F+nfEvwiy3/ijxPoraNHPfQyaFqj2TyOIjhZGUZZeOleH+Bv2XPE/wAL/D1rovgr9qnxRpnh62maeO2isrQQEu+5vmOfvEnv3r6L1DXbHXdPvNLh1S3YXMEkLGF1coHUrnr70/awulfVhdHwv8P/AAxq0H7C+vftAv8AEvx3ceKb/Rb+2YXHiCeS2i2aj5avGhOUcLEo3Bs8t611vhPStd/aK+L2k/C7xn8QfFen+GvDHw10PVktdH1R7V7u+nt4GaeeQZMjfvT1zyB6tu9X0L4C+HbD9meb9nCz8ZXNxpU8Fxb/ANqLEhkAluWnJ2A7eC2OtYev/s9aUut6J4r+Hvxt1PwP4p0jQLbwzd6haLBMt/a26Ki+bA5wH+Rec8bV4yAaHVhFJtqzBySPNvjTqPxG/Zy8M/CuLxX8VNX8YWuj/EZpFlsrmRr250lAjrZXByPPl4cYbg7lHQV6p+x1r+r/ABh1bxl8bPHHiTUT4kOqTaJ/wirzSx2/huCI/LCYGIBmYctKVzkMBg7xTND/AGU/AWl6f4I0qw8c6hc3nhfxaPHF1d3DRzXGsXxKF2k5G1WEajIzwM8nJPonh34ReG/Dfx71n4u+GfFcumz+J7BINb0BUQwXsyfcuuoZJBxzg5y/98mj2kO4XR7DRQCCMg5FFWM8v+Cl1m3vrQn7rK4r4Iu/BmqeJ9Z/aRu9N/Zy0vx41r4r1wf8JBc61FaTaKQ8zbo4WG+Xb/rMKwyRivtz4NX4j16e1LD97D+orC139h74NeINc8Q67c6v4ztm8U39xqOq2tnr0kFtcSzOzyBo1GCpLEYOeOKAPkK6sLTxl4q/Z6sPDngUfF2Jvh7PEukapeppv2poZblZA0khKp5LIwAyciMAHmvR/iv4HttN8J/CH4d638HbT4X6T42+JVtB4i8N2OsrdxXsI8tEaSeIgEMpPyjGCoPUAj6F8V/sZ/BXxQfDflR67oS+E9M/sjS10XU3tTDbl2dgWALMzM7FmJycnOc1Y/4ZC+EFz8P774ca6/iHXdNvL9NTjn1TV5Z7uzuUTYskE3DR4GeOhycg5oA8q+L3wv8AhL8A5PiD4p+D/i5fB3im5+Hl8f8AhFdOmCJNGu8LfrGSWV0K4DLgAqT1LZ8l+I/wq+Hnw3/Y9+Fnxr8BaLFpfjpZ9EvxrdtM/wBqnuZ03zBm3fOC2fl7YwMDIP138Of2VPhF8ObrWtTjttV8Sal4gsG0q/v/ABFftfzy2TDDW+WAAjIABGMkAAnArn/Df7DvwJ8Na/p2sxReIdQstGu/t2maJqOsS3GmWU+7cHjgbuDz8xYHvmgD5R1Px1rXwM/a5+JXx+ihnu/D2l+Ix4e160hHzPFeWryQt9BLbKcnuFHeuI0DSvFNh4a+P+q+NpjJrniXwRp3iS9BBBR769huAuDyCFkXI7HI7V+kFl8APhZBqHjW+1LQI9Yj8f3lvfa1aamFuLaSWDPllY2GFAJz35ArO8Wfsz/C7xlq3jDWNWh1FJvHGlWujaosF1sQW1uUMYiXb8h/drzzQB4T+yd8L5I9Q8FeItW/Y90XwxBDo8N5B4zi8SwXM80hthsm+zL86mXcSQfu7jmu3/b6+Ien+GPhHY+AbnXYtJk+IWrW+iT3jk4tdP3q13OcZJUJtQ4B4lrpfAX7Ifw2+HPiLSvEmgeKfHMkujMGtrW78QSzWuApUK0RG0qAeB7Cu68TfB7wP4w+Iug/EzxJazX+peGrW4tdOt5nDWkYmBEjmIjBcggZP90elAHgf/BP3x74dm0bxx8GPD/iKPWNN8E67PLoN2rkifSLmR3iIyAchw5bjgyAV6N4s0+XUfjHqcMPgy38SsulQt9mmulgEfK/OGYcnnGPeux0z4K+AtE+Ks/xh0Szm07XLvSho9zHauI7WeAMGBeIDBcFV+b0UVe1/wCGXh3xFrcniC6u9St7yWJYXa1ujECi9BxXi55gKuPowhRSbjJPW2yT7qS69UznxFKVWKUe/wDXRnj+lCOHwx4fsd0kc9t42RJ7Vulq3H7tTk7lGM59Sa0LSz0TU7Txjr3iPwxea9dNrNzaNLBgy2kCKSHGSAoXHX2A6V6fB8LfB9rp1hplrbzRRaffLqSMJSXknHRnJ6/SoNa+Evg7V9RutVle/s2vjuvI7W6aKK4PcuvfPfGK+cjw5jacFpGVklZvT4eW+sWtPTq7W2OVYSol0/pEGlXNrd/BaaeylvJLc6NdLE12ymXaqOoDFeO2PpivJ9E0k6roHhyPw94KuLHVILiOeXWy4RGRWOSMHLdu3avXdVutLXRz4V0uEQaatubXbGcfuyu3AP0PXvWPpcdpoumwaVZF/It12R7zk4znk16uIyGWMqUVWl7sYcrsle94vS6dtt1qjaeGdRx5tkjyrVbzRkufGcupeFXvprnVrmO3vchUtnZm25bPHPPpW2tk174q0Hw/4qcX8dhogfyncshl3EE/7XGBn/ZFdIfD2iJbaraNG7x6xM09yHfPzsc5X0weRWbqHhbRby3s4ZHuhJYJ5UFysxWZU7LuHUV5tLhzFUXztRlqny6JO03Jxemt1azd7NW2dzJYScddH/w9+xxutlLHTfF+h2JKWEN5aPDDuJWMsx3Yz06D8hVuzj/s/wAX6PPP4fTQldJUQQTCUXDbcYbH3evp/wDW3j4V0NdJm0gRSCK4cSTOZCZJGByCWNR2XhfRrC8S/BuZ54gRG085fZn0BpQ4dxca0J2jZOL3Vo2qSnZe7zWSkkuVx2100JWEqcyenT82+35WH/DC5MXhOFMkfvpf/Qq5rTrV7vV9dlXwZBrP/Eym/eSXSxFPmPy4PX1rYg8F6LbbRBc6hGqncFW5IGfpUz+DtHluZ7lbi+ie4kaWQR3BUFmOTwK2llGPq4bDUJwj+6VviTv7tr+9CSXzTLdCpKEItL3f66pmPr00+j+OE1vTY9iaLaWztCv/ADw4jZR+DYq74P1G8vviXF4muyR/akNxLCp6rCpKIPyWt610LSoLh7ko8zS2q2biVtweMADkHqeOauQ6RpkepW2qRRGOW0gNtEqHCKnPGPxpw4dxKxKr8yUfac/L0vzb7fyaW7gsLPn5r6Xvb5/5Ho2n620bAFsr3BorlIL0qRzRX2h6B598NdQNr4vssnAkJT8xX0LubPWvlrw7ffY9csbgHGyZT+tfTkcu5FYcggEUAWNzf3qN7f3qh3mjeaAJt5H8VHmH+/UG/wDzmjeKAJ/MP96jef71V/MFHmLQBY3n+9RvP96q+8Uu8UAT+Yf79HmH+/XLat4gurbUDbwMgSMDPGcmtqxvkvbWO4XHzDkDse9AF7zcclxgVzGv+JUkjazs3O08O47+wqv4p8Q+S50+1fBx+9I/lXIS3oPegC1NdkHg96rveH+9WfLeD1qA3JPSgDRe7J4LVCbhm4zVLzf85qRZF70AT72PXpR8x5GajWVTxUiuOgoAcA3epVU1GGXt1qQPnoaAJVBqdCAOtVRIPpT/ADgvWgC0ZMdKKqiXJ4OfaigDyCK58uVJA33WB/WvqHQ71bvR7O4DZ3wof0r5N8/3NfRXw71T7X4RsGLZKJsPPoaAO18wHv8ArSeYo5zWcbvHek+1H1oA0vNFJ5tZ32o+tN+1GgDU82k82sv7Uf71H2o+tAGp5tNlmIjYqfmAOPrWb9qPrR9qPrQB5xPrc8l7PF88kqsxfAJIweSa0NN8X3llbyRQMCJBxnnafUVzniibUvCPjEataDfFckyAMPlYH7ymq0+qre3Ml1FbpAkrZEa9FoA2ptQaVmkkcszHJJ7mqct2xPBxWf8Aaie9MM45yaALjSk885pDKo71Sa496YZyaAL5nGaBcGs83HbPNH2gUAaaXFWEnGOT+tY63GenNTR3PYmgDYWZT3p4nA71lLcd91I13t70Aaxugvemi6yRWOLl5HEcalmY4AAySa7Lw34ZbC32qoc9VhPBz70AaHhHSftNwL65T90nKg/xN2oq1rHjKx0mExwlWnxhYx0X6+lFAHy8ZznOa9u+D2omfwy0G7JhmIx6A14OXPavVfgpfHbf2ZPQq4FAHr5m9TSefnnNVPMNHmZoAtecf71Hn+9VPMz3o8ygC1549aPOHvVUv70b6AIde1Y6Zpk12hAdRhM92NcPbeNNVtpN5ujIuclH5BrR+It6sOm28IfDPLnHqAP/AK9ZfhnRbLxDoUxc+XcRzELKvUcDAPtQBf8AEPinS9c0LymgH2veNqN/Ae7A1yiyBRjNVJ2a0u5rN3VjC7ISOhwaa1wAKALpuDnINMa4b1Aqj9oJNBmJ70AXPOPdqPNPrVESkU4SnrQBcLnvSGXr83SqpmYjg1GZCT1oAvLKexJqZLgris0Mc9aV5WA60AaL320bc80W7z3snlxOM9yzBQB7k1z816Ebluagk1RFHXn2oA9J0fXfD/hwqZGF1dtjfKg3KnPIB9h6Ve8R/E3ToLTy9IuPMlfq+3AUfj3ryy1ttf1jCaTpVxNnjdswo/E8V3Phf4Xxm3Nx4szLOzZWGOQ7VHuR1NAGDZTa14nuzDp0EkpZvnlP3Vz3Jor16ytbTTrdLSxt0hiQYVEGBRQB8t13fwevDB4jlt88TQn8xXBZPrXR/Dy7Nr4tsW3YDsUP40AfQuTRk+tMyaMmgB+TWBrXiX7G/kWhUup+ckZA9qt69qf9mWDTAje3yp9a8xvdReSYRq2XkYAe5NAHUv49vYD80cLgexFLF8UbIMq3dm6AnBZGyAPXFYd38PvE8z7YprUgjOS5H9KwtX+Hviqw0+fUriS1WKBGkfE3IUfhQBc8X+Jo9c1YyWkjPCoEcIwefU4+ta13qsnhXw7Bo1u+zUbwebOQMGNW6A+9eUaZf3tzqltb6cc3TyKIskAbu3Wuh8Uvq+l6uI9fu1mv5YlklCnOzPQZ6dB2oAuo59c561KXx1NYlvqSvhScGrX2jjO4UAaPmADrTDcccVmtdYH3qgN5yfnoA1/tAJyTR9oHesn7WD3xTftPvQBsC6Qd6X7WucCsX7WuTziui8I+GrvxPdblIjtIiDI57/7I96AIheIOTVq0v7BbhWvYDPCM5RW2k/jXT3Pws0+7t5o7PVp45kkIDcMBx90j/wCvXPzfCbxbExFvqljKvYksp/kaAJLd/BL3ZuLnTr3YDlY/MDKfr0NdNYan8Plx5ekwwkHjfACfz5ri5fhv4vtbS6ubm4tw9vGZURCWEijqM44Nc7dDX9IEb31lKkcsYlRx8ylSMg5FAH0FY6lplygFjcwkdlU4x+FXcn1rwDSPFpjkRhLtdSCCD0r0/wAPePLXUFSC9YJIeN+eD9aAOvyfWimBsgFTkHoaKAPljrV7Qrg2us2VwDjZOh/Ws0uTSxyNHIrg/dYGgD6ojYPGrj+IA06qOh3Au9HsrkHPmQIf0q9QBxPxAutssUAbhYyxHua8906eW48Q2McSlyJ0YqD1AOT/ACru/iRbussVyF+V49pPuP8A9dcn8O9U0TTvEjDVY5BczER2smMqrHg59z60Ae0I29A+0rkZweorj/i5JPD8P9Vkt2wQi7v93cM12Ncf8WDKfAuqoJII42t23tIeT0wqj1JoA8W+DFjNe+JLjXZoJpLXSLaS4JToZMfKv1Iz+VXfB+o2nxO+JMlxr7NDFOGkjt9/XaPljz9ATTvg54ut/C/hvxTPOIy1vElzGrHG9uVC/nipfgNos+teKr7xVcW8YS1DsoVdq+dJngDtgZ/MUAN+IsMmkeL7u1AiSLCNCsYwFj28DFYMeoPgAtR44j1u08T3Z8QhVu52MxVXDbVJO0cdOMVJ4IikuvF+kWpiLeZcxuVZeCoOc/TAoAW4nngVWuIpY1flS6kBvpmrfhu2h1/W7bR3vBb/AGliocjPOMgfjXTfHzX9Oe7sdDtlDXVpmSVh/AGAwv6Zrz/wGZb3xpo0EZIJu42yD2Byf0FAGr4lsdT8J6gdN1eJUcjejA5V1z1FQaS19rd2tjpds1xO+Ssa9cDrXafGbwR4y165l8SWlss0Fr+5itouZBEASZD65OeBzivGNE13UNI1GHULOeSKe3cMCDgjHUUAex+KPAviKDydStNGfZNEvmwwgMYXAweB2OM/jXPaVrutaJJKljdTWjyfLIAMHj69K9M0H46eDdVaO3u3uLGUgZaZPkz9Rmur06Pw94osE1P7BZXKykncUVjwTjJ9cUAeLJrGtzSfaG1W68xn3kiVhlvX9K7vw78SruER22uxCVB8vnp976kd66+fwZ4YnIZtHt1IOcoNv8q5Dxl4QXTnOo6XBi3P30XnYfUe1AHolvc217AJreVJY3HBU5Bqq2iWD2P2CSINGFZFyOVU54H0BIryXRvEl/4fn820cmMn54mPyt/ga9b0TVoNb06LUbdSqyA5U9QR1FAHLT+AdLW7XVpNPh5iaO8jC43jaRvX0JwDxXlVyNQ8OXkUd0pWOdBKgzkorchWP94DGR719GEAjBrk/G/h3+0NHvEtLNJrm82qWZR+6RRnI9DwfxNAGH4N8buvl2d5MGgPGT1X/wCtRXlnh3UpfNVWypU4IPY0UAYP2n3pftHoawvtb+ppftr/AN6gD6s+Gd79u8GafIWyUQxn8DXUV5l8A9S+2+Eprctk29wRj2IzXptAFbUdOtdUtHs7uMMjjHuD6ivE/E/h7UPCGsQ3a8+XIJYJB0bBz+de61Q1rRLDXrCSwv4gyOPlbuh9RQBneD/GFh4rsvMiIiuo+JoSeQfUe1O8c6Tb6v4Y1CKdAzR2srx55CvsODj1rxfWdO8RfDLxLDfwsGVW3Rv/AATJ3U/4V7d4f1vT/GHh9L+2OYrqMxyp3VsYZTQB8cecoDKHwG6jPWvXfgRpuvazfw3LXEtvo2kM0gSMbVnmb1x97A9emBXjvxE0i68G+L9T0FtyxwTEwFv4ojyp/I19X/BnUY9V+G2iXiRwoxg8uQRAAFlJUk47nGTQBgaz8OdP8a+PrnVm122ktYdiXFtE2ZgyjBU/3Rx1rvLbwh4es9Vi1q306OO7hgFtG68BUHAAHTOOM14r8X21z4d/EC28Z6Dvjhv1DSEZ2PIOGRvqADWbcftD+Nr8Mtpb2NmrdCsRZh+LHH6UAVvjTpUWk+O7pomkIvEW5Jc5wzZyB7cUfBGUD4iWSmMPuimGSM7Tszmuc1XUtf8AGOoJdancyXt2wESYUZxngAD3Ne4fBz4aTeFoZdb1y0RNSn+WH5smKIgZBHQEmgD1AjPBryT4jfA21164l1vww8VrevlpbdhiOVvUf3Sfyr1uigD41vdG1Xw7fNp+sWUlrOh5VxjI9Qe4969O+DHiVtN1n+zJbgJa3YJbceNwBxj3Neq/EbRLPV/CGq+bZQzXEVpK8LsgLIwGeD1HSvmXwJNfP4m0tLSNpZPtUZCAZ6MM0AfYNBAYYYAg9jQOnNFAHmfxN8OadpVgutWEJiZptsqr93nvjtz/ADqL4SeJke4m8PyyffBmhz6j7w/rVz45+IdG0jwZPZaheCK6usG0TGS7KwJ/Q/rXzt4Y8bX2meJtLu7HdLMLmNVjB5fJwV/HOKAPs6orq6trOIzXcyRR5wWc4A+prL8TeJrLwxor61qDpGkYDFHcKzeqr6t7V4T47+Nlz4kD2WlB7PT+VYbvnmH+16D2oAZr9vZWHjC+SwuYpbd7hnjaNsrhuccemcUVjeBPDWv+NtUC6dAy2qOvn3B4RF74Pc+1FAFD/hBda/uxf9900+Bdb/uR/wDfdetfZR6V0ngbwNN4q1VIdhW1jO6Z+2PSgCH9nj4feK7TTtRnnto1tp3UxMXxuI617B/whut/884f+/ldtpunWulWUVhZRLHFCoVVFWaAOA/4Q3W/+ecP/fyj/hDdb/55w/8Afyu/ooA8q8S/Ce48U6c+nalbwkHmOQSfNG3qK4H4WfCvxz4V8UatpH2q0vdJVNxlSbhZc8DHQHGc/hXu2p6rPe3x8PaM37/Gbq4Aytsh/wDZz2H41l3mrroqL4X8F2S3uogZfJ+SHP8AHK3qfTrQB4T+0f8ACHTtY0WPVL26trPXIRttNrbmuF/uMBzj0Papf2Zfhn8SND8K3tv4h05ba0mnWayEkoyQR8xA6gcA17ro/gWFr0eIPFbR6nq5Aw7L+6hA6Ki+3rXWgYGBQB5P4r+D58Z6YNJ120jlgEglXZPtZWHcEfWuTtv2UvC9tOZl06R17RveHaPy5r6EoJxyaAPKtH+EFvoCBNI0LT7fH8SkFj/wI81rf8Ibrf8Azzh/7+V1upeJNB0dSdS1e1tyP4XlAP5da5a/+MnhK3Jj09576X+ERptXPuzYoAj/AOEN1v8A55w/9/KP+EN1v/nnD/38rMl+KevXY/0PT7K0B7uXlP8AJV/Wsu51LxLrE26ebXL4N1is2EEX/jgY/rQBra7oU2maZcT6tcWkEBQqxeXrkYwB1J56V5b8APgh4r0JNT17W9OgR7qXbYmQ4fyRn5sHlc5H5V6JY6N4rSVbjTPANrHMpytxqE7TOp9fnbg/hWwfDvxX1M5vvE9tYoeqwDkfkB/OgCSTwnq0ILSm2QDqWmArEv7rTNNdornWbEyKMlIpfMb8lBrYT4RvdN5mseJrq5dvvMIwSfxYmtG2+EnhGED7RHd3WO0tw2PyXAoA+M/jiPGvxD16L7BYwwaZp+5LVZJAHcn7zn64GBVT4WfB/V4NXtfE3iDdciwczwadZxPLLNKhyoYhdqrketfd9j4H8Iabg2nh2wRh/EYQx/M5NbMUEMKhYYkQDoFXAoA+C/Ffw0/aD+Juvyand+GLmOHO2C3LFIoU7D5sDPqe9el/Db9ku/srSPUvHdvBc3hO5bNZ8xxj/aI+8f0r6sooA84sPh5e6XbLZ6bp9nbQJ92OIhVH4AUV6PRQB8s6Lot5ruoRadZIWeRgCcdB619G+FfDVn4Y0qOxtkG7GZGxyzd6xfhz4Ji8N6eLq6jBvZwCxP8ACPSuzoAKKKKACuG8WfELT7XVZPCWmazY21/HD597cTzqBZQf3tpOWc9lH1Pu34t3/wATbPQkX4Y6TDeX0wkjcvsJjJACN87qAASWJ+Y/KBtOTj4V+A37J/x5HxGf4ralIL2/OpXaRX+t3zyfYZlUgT7JFP2hS3yYCAEscFNoeok5L4Ua04Qabm7f5n3PoVlqOuWi22kLdaTojHfJdzAre6gT1cZ5jU+p+Y9gK6q3h8P+GLTy0e1sYRyzO4UsfViTkn3Nc3N4F8V6m4Os/ETUPL/iisYVt1PtkHOKtWHwv8L2TebNHcXkveS5lLMfxGKsyJL34meFLUlba6nv3HazgeUf99Abf1rLPxF13UH2aH4SdVPSS8nH/oEQdv5V19voOjWuPI0y3UjofLBP5nmryqqDCqAPQUAedXQ+LGq4NvqcNih7W+ngY/4FK+f/AB2o0+HPizUedd8YX8gPVftRC/8AfKKo/WvSqKAOBtvg74djO+4d5X7kruJP1fdWza/DzwtagAWJfH95yB+QwK6WigCjaaFo1jzaaXaxH1WIZ/OroULwBilooAKKKKACiiigAooooAKKKCQOTQAUVRv9c0jTEMl/qNvAB/fcCigC8ABwKKKKACiiigAooooAKKKKACiiigAooooAKKKKACiiigAopks8MILTSqgHUscVg6n498L6WCJ9TjZh/Ch3GgDoaK8v1X43WMIK6Xp7zHsznArjdV+LXivUAVhnS1Q9oxz+dAHvdzfWdohe5uoolHUswFcvq/xU8H6SGD6kszj+GL5q+fb/AFjVdQcte380pP8AecmsyQZNAHrmtftAhdyaNpOfR5T/AErgtb+LvjXVdy/2kbdG/hhG3iuYlXPOKrOmaAGXmoX985kvL2aZj1LuTRUZUiigD7cooooAKKKKACiiigAooooAKKKKACiiigBryRxgl3CgeprI1Hxf4d0sH7XqcII/hVsmiigDldT+Mmj2+V0+0luGHQn5RXJan8W/Ed5lbVYrZT02jJoooA5XUfEOs6ixN5qU8hPYucflWW7FuSSSe5NFFAEVMPSiigCJx3qJ1B7UUUAQMvaqziiigCIqKKKK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sndAc>
      <p:end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AutoShape 2"/>
          <p:cNvSpPr>
            <a:spLocks noGrp="1" noChangeArrowheads="1"/>
          </p:cNvSpPr>
          <p:nvPr>
            <p:ph type="title"/>
          </p:nvPr>
        </p:nvSpPr>
        <p:spPr>
          <a:xfrm>
            <a:off x="762000" y="609600"/>
            <a:ext cx="7924800" cy="990600"/>
          </a:xfrm>
        </p:spPr>
        <p:txBody>
          <a:bodyPr/>
          <a:lstStyle/>
          <a:p>
            <a:pPr eaLnBrk="1" hangingPunct="1"/>
            <a:r>
              <a:rPr lang="en-US" sz="2800" dirty="0" smtClean="0"/>
              <a:t>What exactly is Lyme disease? </a:t>
            </a:r>
          </a:p>
        </p:txBody>
      </p:sp>
      <p:sp>
        <p:nvSpPr>
          <p:cNvPr id="313346" name="Rectangle 3"/>
          <p:cNvSpPr>
            <a:spLocks noGrp="1" noChangeArrowheads="1"/>
          </p:cNvSpPr>
          <p:nvPr>
            <p:ph type="body" sz="half" idx="1"/>
          </p:nvPr>
        </p:nvSpPr>
        <p:spPr>
          <a:xfrm>
            <a:off x="838200" y="2743200"/>
            <a:ext cx="4648200" cy="3886200"/>
          </a:xfrm>
        </p:spPr>
        <p:txBody>
          <a:bodyPr/>
          <a:lstStyle/>
          <a:p>
            <a:pPr algn="ctr" eaLnBrk="1" hangingPunct="1">
              <a:lnSpc>
                <a:spcPct val="90000"/>
              </a:lnSpc>
              <a:buNone/>
            </a:pPr>
            <a:r>
              <a:rPr lang="en-US" sz="2000" dirty="0" smtClean="0"/>
              <a:t>Lyme disease is a bacterial infection caused by the spirochete</a:t>
            </a:r>
          </a:p>
          <a:p>
            <a:pPr algn="ctr" eaLnBrk="1" hangingPunct="1">
              <a:lnSpc>
                <a:spcPct val="90000"/>
              </a:lnSpc>
              <a:buNone/>
            </a:pPr>
            <a:r>
              <a:rPr lang="en-US" sz="2000" dirty="0" smtClean="0"/>
              <a:t>     </a:t>
            </a:r>
            <a:r>
              <a:rPr lang="en-US" sz="2000" i="1" dirty="0" err="1" smtClean="0"/>
              <a:t>Borrelia</a:t>
            </a:r>
            <a:r>
              <a:rPr lang="en-US" sz="2000" i="1" dirty="0" smtClean="0"/>
              <a:t> </a:t>
            </a:r>
            <a:r>
              <a:rPr lang="en-US" sz="2000" i="1" dirty="0" err="1" smtClean="0"/>
              <a:t>burgdorferi</a:t>
            </a:r>
            <a:r>
              <a:rPr lang="en-US" sz="2000" i="1" dirty="0" smtClean="0"/>
              <a:t>. </a:t>
            </a:r>
            <a:br>
              <a:rPr lang="en-US" sz="2000" i="1" dirty="0" smtClean="0"/>
            </a:br>
            <a:endParaRPr lang="en-US" sz="2000" i="1" dirty="0" smtClean="0"/>
          </a:p>
          <a:p>
            <a:pPr eaLnBrk="1" hangingPunct="1">
              <a:buFont typeface="Wingdings" pitchFamily="2" charset="2"/>
              <a:buChar char="Ø"/>
            </a:pPr>
            <a:r>
              <a:rPr lang="en-US" sz="2000" dirty="0" smtClean="0"/>
              <a:t>This organism attacks various organ systems in the body:</a:t>
            </a:r>
            <a:br>
              <a:rPr lang="en-US" sz="2000" dirty="0" smtClean="0"/>
            </a:br>
            <a:endParaRPr lang="en-US" sz="2000" dirty="0" smtClean="0"/>
          </a:p>
          <a:p>
            <a:pPr lvl="1" eaLnBrk="1" hangingPunct="1">
              <a:buFont typeface="Wingdings" pitchFamily="2" charset="2"/>
              <a:buChar char="Ø"/>
            </a:pPr>
            <a:r>
              <a:rPr lang="en-US" sz="2000" dirty="0" smtClean="0"/>
              <a:t>Nervous System</a:t>
            </a:r>
          </a:p>
          <a:p>
            <a:pPr lvl="1" eaLnBrk="1" hangingPunct="1">
              <a:buFont typeface="Wingdings" pitchFamily="2" charset="2"/>
              <a:buChar char="Ø"/>
            </a:pPr>
            <a:r>
              <a:rPr lang="en-US" sz="2000" dirty="0" smtClean="0"/>
              <a:t>Activity System </a:t>
            </a:r>
            <a:endParaRPr lang="en-US" sz="2000" i="1" dirty="0" smtClean="0"/>
          </a:p>
          <a:p>
            <a:pPr lvl="1" eaLnBrk="1" hangingPunct="1">
              <a:buFont typeface="Wingdings" pitchFamily="2" charset="2"/>
              <a:buChar char="Ø"/>
            </a:pPr>
            <a:r>
              <a:rPr lang="en-US" sz="2000" dirty="0" smtClean="0"/>
              <a:t>Circulatory System </a:t>
            </a:r>
            <a:endParaRPr lang="en-US" sz="2000" i="1" dirty="0" smtClean="0"/>
          </a:p>
        </p:txBody>
      </p:sp>
      <p:sp>
        <p:nvSpPr>
          <p:cNvPr id="252932" name="AutoShape 4" descr="Image result for Photo of spiroche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5634" name="Picture 2" descr="Image result for pictures of spirochete bacteria"/>
          <p:cNvPicPr>
            <a:picLocks noChangeAspect="1" noChangeArrowheads="1"/>
          </p:cNvPicPr>
          <p:nvPr/>
        </p:nvPicPr>
        <p:blipFill>
          <a:blip r:embed="rId3" cstate="print"/>
          <a:srcRect/>
          <a:stretch>
            <a:fillRect/>
          </a:stretch>
        </p:blipFill>
        <p:spPr bwMode="auto">
          <a:xfrm>
            <a:off x="5715000" y="3200400"/>
            <a:ext cx="2504305" cy="23717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AutoShape 2"/>
          <p:cNvSpPr>
            <a:spLocks noGrp="1" noChangeArrowheads="1"/>
          </p:cNvSpPr>
          <p:nvPr>
            <p:ph type="title"/>
          </p:nvPr>
        </p:nvSpPr>
        <p:spPr>
          <a:xfrm>
            <a:off x="762000" y="762000"/>
            <a:ext cx="7924800" cy="914400"/>
          </a:xfrm>
        </p:spPr>
        <p:txBody>
          <a:bodyPr/>
          <a:lstStyle/>
          <a:p>
            <a:pPr eaLnBrk="1" hangingPunct="1"/>
            <a:r>
              <a:rPr lang="en-US" sz="2800" dirty="0" smtClean="0"/>
              <a:t>Early Lyme disease symptoms</a:t>
            </a:r>
          </a:p>
        </p:txBody>
      </p:sp>
      <p:sp>
        <p:nvSpPr>
          <p:cNvPr id="314370" name="Rectangle 3"/>
          <p:cNvSpPr>
            <a:spLocks noGrp="1" noChangeArrowheads="1"/>
          </p:cNvSpPr>
          <p:nvPr>
            <p:ph idx="1"/>
          </p:nvPr>
        </p:nvSpPr>
        <p:spPr>
          <a:xfrm>
            <a:off x="838200" y="2438400"/>
            <a:ext cx="7924800" cy="4267200"/>
          </a:xfrm>
        </p:spPr>
        <p:txBody>
          <a:bodyPr/>
          <a:lstStyle/>
          <a:p>
            <a:pPr eaLnBrk="1" hangingPunct="1">
              <a:lnSpc>
                <a:spcPct val="80000"/>
              </a:lnSpc>
              <a:buNone/>
            </a:pPr>
            <a:r>
              <a:rPr lang="en-US" sz="2000" dirty="0" smtClean="0"/>
              <a:t>Symptoms typically appear 2-30 days after the bite of </a:t>
            </a:r>
            <a:br>
              <a:rPr lang="en-US" sz="2000" dirty="0" smtClean="0"/>
            </a:br>
            <a:r>
              <a:rPr lang="en-US" sz="2000" dirty="0" smtClean="0"/>
              <a:t>an infected tick.</a:t>
            </a:r>
            <a:br>
              <a:rPr lang="en-US" sz="2000" dirty="0" smtClean="0"/>
            </a:br>
            <a:endParaRPr lang="en-US" sz="2000" dirty="0" smtClean="0"/>
          </a:p>
          <a:p>
            <a:pPr eaLnBrk="1" hangingPunct="1">
              <a:lnSpc>
                <a:spcPct val="80000"/>
              </a:lnSpc>
              <a:buNone/>
            </a:pPr>
            <a:r>
              <a:rPr lang="en-US" sz="2000" dirty="0" smtClean="0"/>
              <a:t>Early symptoms:</a:t>
            </a:r>
            <a:br>
              <a:rPr lang="en-US" sz="2000" dirty="0" smtClean="0"/>
            </a:br>
            <a:endParaRPr lang="en-US" sz="2000" dirty="0" smtClean="0"/>
          </a:p>
          <a:p>
            <a:pPr lvl="1" eaLnBrk="1" hangingPunct="1">
              <a:lnSpc>
                <a:spcPct val="80000"/>
              </a:lnSpc>
              <a:buFont typeface="Wingdings" pitchFamily="2" charset="2"/>
              <a:buChar char="Ø"/>
            </a:pPr>
            <a:r>
              <a:rPr lang="en-US" sz="2000" dirty="0" smtClean="0"/>
              <a:t>Expanding "bull's-eye" rash</a:t>
            </a:r>
          </a:p>
          <a:p>
            <a:pPr lvl="1" eaLnBrk="1" hangingPunct="1">
              <a:lnSpc>
                <a:spcPct val="80000"/>
              </a:lnSpc>
              <a:buFont typeface="Wingdings" pitchFamily="2" charset="2"/>
              <a:buChar char="Ø"/>
            </a:pPr>
            <a:r>
              <a:rPr lang="en-US" sz="2000" dirty="0" smtClean="0"/>
              <a:t>Flu-like Symptoms</a:t>
            </a:r>
          </a:p>
          <a:p>
            <a:pPr lvl="1" eaLnBrk="1" hangingPunct="1">
              <a:lnSpc>
                <a:spcPct val="80000"/>
              </a:lnSpc>
              <a:buFont typeface="Wingdings" pitchFamily="2" charset="2"/>
              <a:buChar char="Ø"/>
            </a:pPr>
            <a:r>
              <a:rPr lang="en-US" sz="2000" dirty="0" smtClean="0"/>
              <a:t>Fever</a:t>
            </a:r>
          </a:p>
          <a:p>
            <a:pPr lvl="1" eaLnBrk="1" hangingPunct="1">
              <a:lnSpc>
                <a:spcPct val="80000"/>
              </a:lnSpc>
              <a:buFont typeface="Wingdings" pitchFamily="2" charset="2"/>
              <a:buChar char="Ø"/>
            </a:pPr>
            <a:r>
              <a:rPr lang="en-US" sz="2000" dirty="0" smtClean="0"/>
              <a:t>Malaise</a:t>
            </a:r>
          </a:p>
          <a:p>
            <a:pPr lvl="1" eaLnBrk="1" hangingPunct="1">
              <a:lnSpc>
                <a:spcPct val="80000"/>
              </a:lnSpc>
              <a:buFont typeface="Wingdings" pitchFamily="2" charset="2"/>
              <a:buChar char="Ø"/>
            </a:pPr>
            <a:r>
              <a:rPr lang="en-US" sz="2000" dirty="0" smtClean="0"/>
              <a:t>Fatigue</a:t>
            </a:r>
          </a:p>
          <a:p>
            <a:pPr lvl="1" eaLnBrk="1" hangingPunct="1">
              <a:lnSpc>
                <a:spcPct val="80000"/>
              </a:lnSpc>
              <a:buFont typeface="Wingdings" pitchFamily="2" charset="2"/>
              <a:buChar char="Ø"/>
            </a:pPr>
            <a:r>
              <a:rPr lang="en-US" sz="2000" dirty="0" smtClean="0"/>
              <a:t>Headache</a:t>
            </a:r>
          </a:p>
          <a:p>
            <a:pPr lvl="1" eaLnBrk="1" hangingPunct="1">
              <a:lnSpc>
                <a:spcPct val="80000"/>
              </a:lnSpc>
              <a:buFont typeface="Wingdings" pitchFamily="2" charset="2"/>
              <a:buChar char="Ø"/>
            </a:pPr>
            <a:r>
              <a:rPr lang="en-US" sz="2000" dirty="0" smtClean="0"/>
              <a:t>Muscle aches </a:t>
            </a:r>
          </a:p>
          <a:p>
            <a:pPr lvl="1" eaLnBrk="1" hangingPunct="1">
              <a:lnSpc>
                <a:spcPct val="80000"/>
              </a:lnSpc>
              <a:buFont typeface="Wingdings" pitchFamily="2" charset="2"/>
              <a:buChar char="Ø"/>
            </a:pPr>
            <a:r>
              <a:rPr lang="en-US" sz="2000" dirty="0" smtClean="0"/>
              <a:t>Joint aches </a:t>
            </a:r>
            <a:br>
              <a:rPr lang="en-US" sz="2000" dirty="0" smtClean="0"/>
            </a:br>
            <a:endParaRPr lang="en-US" sz="2000" dirty="0" smtClean="0"/>
          </a:p>
        </p:txBody>
      </p:sp>
      <p:pic>
        <p:nvPicPr>
          <p:cNvPr id="314371" name="Picture 10" descr="MPj04222590000[1]"/>
          <p:cNvPicPr>
            <a:picLocks noChangeAspect="1" noChangeArrowheads="1"/>
          </p:cNvPicPr>
          <p:nvPr/>
        </p:nvPicPr>
        <p:blipFill>
          <a:blip r:embed="rId3" cstate="print"/>
          <a:srcRect/>
          <a:stretch>
            <a:fillRect/>
          </a:stretch>
        </p:blipFill>
        <p:spPr bwMode="auto">
          <a:xfrm>
            <a:off x="5867400" y="2819400"/>
            <a:ext cx="2438400" cy="36549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AutoShape 2"/>
          <p:cNvSpPr>
            <a:spLocks noGrp="1" noChangeArrowheads="1"/>
          </p:cNvSpPr>
          <p:nvPr>
            <p:ph type="title"/>
          </p:nvPr>
        </p:nvSpPr>
        <p:spPr>
          <a:xfrm>
            <a:off x="762000" y="762000"/>
            <a:ext cx="7924800" cy="838200"/>
          </a:xfrm>
        </p:spPr>
        <p:txBody>
          <a:bodyPr/>
          <a:lstStyle/>
          <a:p>
            <a:pPr eaLnBrk="1" hangingPunct="1"/>
            <a:r>
              <a:rPr lang="en-US" sz="2800" dirty="0" smtClean="0"/>
              <a:t>Examples of the "bull's-eye" rash:</a:t>
            </a:r>
          </a:p>
        </p:txBody>
      </p:sp>
      <p:grpSp>
        <p:nvGrpSpPr>
          <p:cNvPr id="316419" name="Group 26"/>
          <p:cNvGrpSpPr>
            <a:grpSpLocks/>
          </p:cNvGrpSpPr>
          <p:nvPr/>
        </p:nvGrpSpPr>
        <p:grpSpPr bwMode="auto">
          <a:xfrm>
            <a:off x="5029200" y="2590800"/>
            <a:ext cx="2590800" cy="1828800"/>
            <a:chOff x="2688" y="1728"/>
            <a:chExt cx="1086" cy="998"/>
          </a:xfrm>
        </p:grpSpPr>
        <p:pic>
          <p:nvPicPr>
            <p:cNvPr id="316430" name="Picture 18" descr="PHOTO OF RASH"/>
            <p:cNvPicPr>
              <a:picLocks noChangeAspect="1" noChangeArrowheads="1"/>
            </p:cNvPicPr>
            <p:nvPr/>
          </p:nvPicPr>
          <p:blipFill>
            <a:blip r:embed="rId3" cstate="print"/>
            <a:srcRect/>
            <a:stretch>
              <a:fillRect/>
            </a:stretch>
          </p:blipFill>
          <p:spPr bwMode="auto">
            <a:xfrm>
              <a:off x="2688" y="1728"/>
              <a:ext cx="1086" cy="977"/>
            </a:xfrm>
            <a:prstGeom prst="rect">
              <a:avLst/>
            </a:prstGeom>
            <a:noFill/>
            <a:ln w="9525">
              <a:noFill/>
              <a:miter lim="800000"/>
              <a:headEnd/>
              <a:tailEnd/>
            </a:ln>
          </p:spPr>
        </p:pic>
        <p:sp>
          <p:nvSpPr>
            <p:cNvPr id="316431" name="Rectangle 19"/>
            <p:cNvSpPr>
              <a:spLocks noChangeArrowheads="1"/>
            </p:cNvSpPr>
            <p:nvPr/>
          </p:nvSpPr>
          <p:spPr bwMode="auto">
            <a:xfrm>
              <a:off x="3312" y="2544"/>
              <a:ext cx="458" cy="182"/>
            </a:xfrm>
            <a:prstGeom prst="rect">
              <a:avLst/>
            </a:prstGeom>
            <a:noFill/>
            <a:ln w="9525">
              <a:noFill/>
              <a:miter lim="800000"/>
              <a:headEnd/>
              <a:tailEnd/>
            </a:ln>
          </p:spPr>
          <p:txBody>
            <a:bodyPr wrap="none">
              <a:spAutoFit/>
            </a:bodyPr>
            <a:lstStyle/>
            <a:p>
              <a:r>
                <a:rPr lang="en-US" sz="1200"/>
                <a:t>S. Luger</a:t>
              </a:r>
            </a:p>
          </p:txBody>
        </p:sp>
      </p:grpSp>
      <p:grpSp>
        <p:nvGrpSpPr>
          <p:cNvPr id="316420" name="Group 27"/>
          <p:cNvGrpSpPr>
            <a:grpSpLocks/>
          </p:cNvGrpSpPr>
          <p:nvPr/>
        </p:nvGrpSpPr>
        <p:grpSpPr bwMode="auto">
          <a:xfrm>
            <a:off x="1981200" y="2590800"/>
            <a:ext cx="2590800" cy="1752600"/>
            <a:chOff x="720" y="1776"/>
            <a:chExt cx="1188" cy="896"/>
          </a:xfrm>
        </p:grpSpPr>
        <p:pic>
          <p:nvPicPr>
            <p:cNvPr id="316428" name="Picture 16" descr="PHOTO OF RASH"/>
            <p:cNvPicPr>
              <a:picLocks noChangeAspect="1" noChangeArrowheads="1"/>
            </p:cNvPicPr>
            <p:nvPr/>
          </p:nvPicPr>
          <p:blipFill>
            <a:blip r:embed="rId4" cstate="print"/>
            <a:srcRect/>
            <a:stretch>
              <a:fillRect/>
            </a:stretch>
          </p:blipFill>
          <p:spPr bwMode="auto">
            <a:xfrm>
              <a:off x="720" y="1776"/>
              <a:ext cx="1152" cy="896"/>
            </a:xfrm>
            <a:prstGeom prst="rect">
              <a:avLst/>
            </a:prstGeom>
            <a:noFill/>
            <a:ln w="9525">
              <a:noFill/>
              <a:miter lim="800000"/>
              <a:headEnd/>
              <a:tailEnd/>
            </a:ln>
          </p:spPr>
        </p:pic>
        <p:sp>
          <p:nvSpPr>
            <p:cNvPr id="316429" name="Rectangle 20"/>
            <p:cNvSpPr>
              <a:spLocks noChangeArrowheads="1"/>
            </p:cNvSpPr>
            <p:nvPr/>
          </p:nvSpPr>
          <p:spPr bwMode="auto">
            <a:xfrm>
              <a:off x="1392" y="2496"/>
              <a:ext cx="516" cy="173"/>
            </a:xfrm>
            <a:prstGeom prst="rect">
              <a:avLst/>
            </a:prstGeom>
            <a:noFill/>
            <a:ln w="9525">
              <a:noFill/>
              <a:miter lim="800000"/>
              <a:headEnd/>
              <a:tailEnd/>
            </a:ln>
          </p:spPr>
          <p:txBody>
            <a:bodyPr wrap="none" anchor="ctr">
              <a:spAutoFit/>
            </a:bodyPr>
            <a:lstStyle/>
            <a:p>
              <a:r>
                <a:rPr lang="en-US" sz="1200"/>
                <a:t>L. Zemel </a:t>
              </a:r>
            </a:p>
          </p:txBody>
        </p:sp>
      </p:grpSp>
      <p:grpSp>
        <p:nvGrpSpPr>
          <p:cNvPr id="316421" name="Group 28"/>
          <p:cNvGrpSpPr>
            <a:grpSpLocks/>
          </p:cNvGrpSpPr>
          <p:nvPr/>
        </p:nvGrpSpPr>
        <p:grpSpPr bwMode="auto">
          <a:xfrm>
            <a:off x="2057400" y="4572000"/>
            <a:ext cx="2590800" cy="1828800"/>
            <a:chOff x="720" y="2880"/>
            <a:chExt cx="1204" cy="890"/>
          </a:xfrm>
        </p:grpSpPr>
        <p:pic>
          <p:nvPicPr>
            <p:cNvPr id="316426" name="Picture 21" descr="PHOTO OF RASH"/>
            <p:cNvPicPr>
              <a:picLocks noChangeAspect="1" noChangeArrowheads="1"/>
            </p:cNvPicPr>
            <p:nvPr/>
          </p:nvPicPr>
          <p:blipFill>
            <a:blip r:embed="rId5" cstate="print"/>
            <a:srcRect/>
            <a:stretch>
              <a:fillRect/>
            </a:stretch>
          </p:blipFill>
          <p:spPr bwMode="auto">
            <a:xfrm>
              <a:off x="720" y="2880"/>
              <a:ext cx="1152" cy="882"/>
            </a:xfrm>
            <a:prstGeom prst="rect">
              <a:avLst/>
            </a:prstGeom>
            <a:noFill/>
            <a:ln w="9525">
              <a:noFill/>
              <a:miter lim="800000"/>
              <a:headEnd/>
              <a:tailEnd/>
            </a:ln>
          </p:spPr>
        </p:pic>
        <p:sp>
          <p:nvSpPr>
            <p:cNvPr id="316427" name="Rectangle 22"/>
            <p:cNvSpPr>
              <a:spLocks noChangeArrowheads="1"/>
            </p:cNvSpPr>
            <p:nvPr/>
          </p:nvSpPr>
          <p:spPr bwMode="auto">
            <a:xfrm>
              <a:off x="1344" y="3563"/>
              <a:ext cx="580" cy="207"/>
            </a:xfrm>
            <a:prstGeom prst="rect">
              <a:avLst/>
            </a:prstGeom>
            <a:noFill/>
            <a:ln w="9525">
              <a:noFill/>
              <a:miter lim="800000"/>
              <a:headEnd/>
              <a:tailEnd/>
            </a:ln>
          </p:spPr>
          <p:txBody>
            <a:bodyPr wrap="none" anchor="ctr">
              <a:spAutoFit/>
            </a:bodyPr>
            <a:lstStyle/>
            <a:p>
              <a:r>
                <a:rPr lang="en-US" sz="1200"/>
                <a:t>J. Stratton</a:t>
              </a:r>
              <a:r>
                <a:rPr lang="en-US"/>
                <a:t> </a:t>
              </a:r>
            </a:p>
          </p:txBody>
        </p:sp>
      </p:grpSp>
      <p:grpSp>
        <p:nvGrpSpPr>
          <p:cNvPr id="316422" name="Group 30"/>
          <p:cNvGrpSpPr>
            <a:grpSpLocks/>
          </p:cNvGrpSpPr>
          <p:nvPr/>
        </p:nvGrpSpPr>
        <p:grpSpPr bwMode="auto">
          <a:xfrm>
            <a:off x="5029200" y="4572000"/>
            <a:ext cx="2819400" cy="1905000"/>
            <a:chOff x="2860" y="2983"/>
            <a:chExt cx="1356" cy="992"/>
          </a:xfrm>
        </p:grpSpPr>
        <p:pic>
          <p:nvPicPr>
            <p:cNvPr id="316424" name="Picture 23" descr="PHOTO OF RASH"/>
            <p:cNvPicPr>
              <a:picLocks noChangeAspect="1" noChangeArrowheads="1"/>
            </p:cNvPicPr>
            <p:nvPr/>
          </p:nvPicPr>
          <p:blipFill>
            <a:blip r:embed="rId6" cstate="print"/>
            <a:srcRect/>
            <a:stretch>
              <a:fillRect/>
            </a:stretch>
          </p:blipFill>
          <p:spPr bwMode="auto">
            <a:xfrm>
              <a:off x="2860" y="2983"/>
              <a:ext cx="1253" cy="979"/>
            </a:xfrm>
            <a:prstGeom prst="rect">
              <a:avLst/>
            </a:prstGeom>
            <a:noFill/>
            <a:ln w="9525">
              <a:noFill/>
              <a:miter lim="800000"/>
              <a:headEnd/>
              <a:tailEnd/>
            </a:ln>
          </p:spPr>
        </p:pic>
        <p:sp>
          <p:nvSpPr>
            <p:cNvPr id="316425" name="Rectangle 24"/>
            <p:cNvSpPr>
              <a:spLocks noChangeArrowheads="1"/>
            </p:cNvSpPr>
            <p:nvPr/>
          </p:nvSpPr>
          <p:spPr bwMode="auto">
            <a:xfrm>
              <a:off x="3456" y="3744"/>
              <a:ext cx="760" cy="231"/>
            </a:xfrm>
            <a:prstGeom prst="rect">
              <a:avLst/>
            </a:prstGeom>
            <a:noFill/>
            <a:ln w="9525">
              <a:noFill/>
              <a:miter lim="800000"/>
              <a:headEnd/>
              <a:tailEnd/>
            </a:ln>
          </p:spPr>
          <p:txBody>
            <a:bodyPr wrap="none" anchor="ctr">
              <a:spAutoFit/>
            </a:bodyPr>
            <a:lstStyle/>
            <a:p>
              <a:r>
                <a:rPr lang="en-US" sz="1200"/>
                <a:t>A. McDonald</a:t>
              </a:r>
              <a:r>
                <a:rPr lang="en-US"/>
                <a:t> </a:t>
              </a:r>
            </a:p>
          </p:txBody>
        </p:sp>
      </p:grpSp>
      <p:sp>
        <p:nvSpPr>
          <p:cNvPr id="316423" name="Rectangle 25"/>
          <p:cNvSpPr>
            <a:spLocks noChangeArrowheads="1"/>
          </p:cNvSpPr>
          <p:nvPr/>
        </p:nvSpPr>
        <p:spPr bwMode="auto">
          <a:xfrm>
            <a:off x="6172200" y="6477000"/>
            <a:ext cx="2971800" cy="228600"/>
          </a:xfrm>
          <a:prstGeom prst="rect">
            <a:avLst/>
          </a:prstGeom>
          <a:noFill/>
          <a:ln w="9525">
            <a:noFill/>
            <a:miter lim="800000"/>
            <a:headEnd/>
            <a:tailEnd/>
          </a:ln>
        </p:spPr>
        <p:txBody>
          <a:bodyPr/>
          <a:lstStyle/>
          <a:p>
            <a:pPr marL="342900" indent="-342900" algn="ctr">
              <a:spcBef>
                <a:spcPct val="20000"/>
              </a:spcBef>
              <a:buClr>
                <a:schemeClr val="tx1"/>
              </a:buClr>
              <a:buSzPct val="75000"/>
              <a:buFont typeface="Wingdings" pitchFamily="2" charset="2"/>
              <a:buNone/>
            </a:pPr>
            <a:r>
              <a:rPr lang="en-US" sz="1200"/>
              <a:t>*Photos provided by </a:t>
            </a:r>
            <a:r>
              <a:rPr lang="en-US" sz="1200">
                <a:hlinkClick r:id="rId7"/>
              </a:rPr>
              <a:t>Pfizer</a:t>
            </a:r>
            <a:endParaRPr lang="en-US" sz="12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AutoShape 2"/>
          <p:cNvSpPr>
            <a:spLocks noGrp="1" noChangeArrowheads="1"/>
          </p:cNvSpPr>
          <p:nvPr>
            <p:ph type="title"/>
          </p:nvPr>
        </p:nvSpPr>
        <p:spPr>
          <a:xfrm>
            <a:off x="762000" y="685800"/>
            <a:ext cx="7924800" cy="1143000"/>
          </a:xfrm>
        </p:spPr>
        <p:txBody>
          <a:bodyPr/>
          <a:lstStyle/>
          <a:p>
            <a:pPr eaLnBrk="1" hangingPunct="1"/>
            <a:r>
              <a:rPr lang="en-US" sz="2800" dirty="0" smtClean="0"/>
              <a:t>Later signs and symptoms</a:t>
            </a:r>
          </a:p>
        </p:txBody>
      </p:sp>
      <p:pic>
        <p:nvPicPr>
          <p:cNvPr id="318466" name="Picture 5"/>
          <p:cNvPicPr>
            <a:picLocks noGrp="1" noChangeAspect="1" noChangeArrowheads="1"/>
          </p:cNvPicPr>
          <p:nvPr>
            <p:ph idx="1"/>
          </p:nvPr>
        </p:nvPicPr>
        <p:blipFill>
          <a:blip r:embed="rId3" cstate="print"/>
          <a:srcRect/>
          <a:stretch>
            <a:fillRect/>
          </a:stretch>
        </p:blipFill>
        <p:spPr>
          <a:xfrm>
            <a:off x="6477000" y="2590800"/>
            <a:ext cx="2236788" cy="3411538"/>
          </a:xfrm>
        </p:spPr>
      </p:pic>
      <p:sp>
        <p:nvSpPr>
          <p:cNvPr id="318467" name="Rectangle 3"/>
          <p:cNvSpPr>
            <a:spLocks noGrp="1" noChangeArrowheads="1"/>
          </p:cNvSpPr>
          <p:nvPr>
            <p:ph type="body" idx="4294967295"/>
          </p:nvPr>
        </p:nvSpPr>
        <p:spPr>
          <a:xfrm>
            <a:off x="914400" y="2362200"/>
            <a:ext cx="8229600" cy="4038600"/>
          </a:xfrm>
        </p:spPr>
        <p:txBody>
          <a:bodyPr/>
          <a:lstStyle/>
          <a:p>
            <a:pPr>
              <a:buFont typeface="Wingdings" pitchFamily="2" charset="2"/>
              <a:buChar char="Ø"/>
            </a:pPr>
            <a:r>
              <a:rPr lang="en-US" sz="1800" dirty="0" smtClean="0"/>
              <a:t>Severe headaches and neck stiffness</a:t>
            </a:r>
          </a:p>
          <a:p>
            <a:pPr>
              <a:buFont typeface="Wingdings" pitchFamily="2" charset="2"/>
              <a:buChar char="Ø"/>
            </a:pPr>
            <a:r>
              <a:rPr lang="en-US" sz="1800" dirty="0" smtClean="0"/>
              <a:t>Additional rashes</a:t>
            </a:r>
          </a:p>
          <a:p>
            <a:pPr>
              <a:buFont typeface="Wingdings" pitchFamily="2" charset="2"/>
              <a:buChar char="Ø"/>
            </a:pPr>
            <a:r>
              <a:rPr lang="en-US" sz="1800" dirty="0" smtClean="0"/>
              <a:t>Arthritis</a:t>
            </a:r>
          </a:p>
          <a:p>
            <a:pPr>
              <a:buFont typeface="Wingdings" pitchFamily="2" charset="2"/>
              <a:buChar char="Ø"/>
            </a:pPr>
            <a:r>
              <a:rPr lang="en-US" sz="1800" dirty="0" smtClean="0"/>
              <a:t>Facial or Bell's palsy</a:t>
            </a:r>
          </a:p>
          <a:p>
            <a:pPr>
              <a:buFont typeface="Wingdings" pitchFamily="2" charset="2"/>
              <a:buChar char="Ø"/>
            </a:pPr>
            <a:r>
              <a:rPr lang="en-US" sz="1800" dirty="0" smtClean="0"/>
              <a:t>Intermittent pain </a:t>
            </a:r>
          </a:p>
          <a:p>
            <a:pPr>
              <a:buFont typeface="Wingdings" pitchFamily="2" charset="2"/>
              <a:buChar char="Ø"/>
            </a:pPr>
            <a:r>
              <a:rPr lang="en-US" sz="1800" dirty="0" smtClean="0"/>
              <a:t>Heart palpitations or an irregular</a:t>
            </a:r>
          </a:p>
          <a:p>
            <a:pPr marL="0" indent="0">
              <a:buNone/>
            </a:pPr>
            <a:r>
              <a:rPr lang="en-US" sz="1800" dirty="0" smtClean="0"/>
              <a:t>      heart beat  (Lyme </a:t>
            </a:r>
            <a:r>
              <a:rPr lang="en-US" sz="1800" dirty="0" err="1" smtClean="0"/>
              <a:t>carditis</a:t>
            </a:r>
            <a:r>
              <a:rPr lang="en-US" sz="1800" dirty="0" smtClean="0"/>
              <a:t>)</a:t>
            </a:r>
          </a:p>
          <a:p>
            <a:pPr>
              <a:buFont typeface="Wingdings" pitchFamily="2" charset="2"/>
              <a:buChar char="Ø"/>
            </a:pPr>
            <a:r>
              <a:rPr lang="en-US" sz="1800" dirty="0" smtClean="0"/>
              <a:t>Episodes of dizziness or shortness of breath</a:t>
            </a:r>
          </a:p>
          <a:p>
            <a:pPr>
              <a:buFont typeface="Wingdings" pitchFamily="2" charset="2"/>
              <a:buChar char="Ø"/>
            </a:pPr>
            <a:r>
              <a:rPr lang="en-US" sz="1800" dirty="0" smtClean="0"/>
              <a:t>Inflammation of the brain and spinal cord</a:t>
            </a:r>
          </a:p>
          <a:p>
            <a:pPr>
              <a:buFont typeface="Wingdings" pitchFamily="2" charset="2"/>
              <a:buChar char="Ø"/>
            </a:pPr>
            <a:r>
              <a:rPr lang="en-US" sz="1800" dirty="0" smtClean="0"/>
              <a:t>Nerve pain</a:t>
            </a:r>
          </a:p>
          <a:p>
            <a:pPr>
              <a:buFont typeface="Wingdings" pitchFamily="2" charset="2"/>
              <a:buChar char="Ø"/>
            </a:pPr>
            <a:r>
              <a:rPr lang="en-US" sz="1800" dirty="0" smtClean="0"/>
              <a:t>Shooting pains, numbness, or tingling</a:t>
            </a:r>
          </a:p>
          <a:p>
            <a:pPr>
              <a:buFont typeface="Wingdings" pitchFamily="2" charset="2"/>
              <a:buChar char="Ø"/>
            </a:pPr>
            <a:r>
              <a:rPr lang="en-US" sz="1800" dirty="0" smtClean="0"/>
              <a:t>Problems with short-term memory</a:t>
            </a:r>
          </a:p>
          <a:p>
            <a:pPr lvl="1" eaLnBrk="1" hangingPunct="1"/>
            <a:endParaRPr lang="en-US" sz="1800" dirty="0" smtClean="0"/>
          </a:p>
        </p:txBody>
      </p:sp>
      <p:sp>
        <p:nvSpPr>
          <p:cNvPr id="318468" name="Text Box 6"/>
          <p:cNvSpPr txBox="1">
            <a:spLocks noChangeArrowheads="1"/>
          </p:cNvSpPr>
          <p:nvPr/>
        </p:nvSpPr>
        <p:spPr bwMode="auto">
          <a:xfrm>
            <a:off x="6400800" y="6096000"/>
            <a:ext cx="2438400" cy="228600"/>
          </a:xfrm>
          <a:prstGeom prst="rect">
            <a:avLst/>
          </a:prstGeom>
          <a:noFill/>
          <a:ln w="9525">
            <a:noFill/>
            <a:miter lim="800000"/>
            <a:headEnd/>
            <a:tailEnd/>
          </a:ln>
        </p:spPr>
        <p:txBody>
          <a:bodyPr>
            <a:spAutoFit/>
          </a:bodyPr>
          <a:lstStyle/>
          <a:p>
            <a:pPr eaLnBrk="0" hangingPunct="0">
              <a:spcBef>
                <a:spcPct val="50000"/>
              </a:spcBef>
            </a:pPr>
            <a:r>
              <a:rPr lang="en-US" sz="900" b="1" dirty="0">
                <a:latin typeface="Times New Roman" pitchFamily="18" charset="0"/>
              </a:rPr>
              <a:t>Source: National Library of Medicine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itle 1"/>
          <p:cNvSpPr>
            <a:spLocks noGrp="1"/>
          </p:cNvSpPr>
          <p:nvPr>
            <p:ph type="title"/>
          </p:nvPr>
        </p:nvSpPr>
        <p:spPr>
          <a:xfrm>
            <a:off x="762000" y="609600"/>
            <a:ext cx="7924800" cy="1143000"/>
          </a:xfrm>
        </p:spPr>
        <p:txBody>
          <a:bodyPr/>
          <a:lstStyle/>
          <a:p>
            <a:pPr eaLnBrk="1" hangingPunct="1"/>
            <a:r>
              <a:rPr lang="en-US" sz="2800" dirty="0" smtClean="0"/>
              <a:t>How is Lyme disease diagnosed?</a:t>
            </a:r>
          </a:p>
        </p:txBody>
      </p:sp>
      <p:sp>
        <p:nvSpPr>
          <p:cNvPr id="320514" name="Content Placeholder 2"/>
          <p:cNvSpPr>
            <a:spLocks noGrp="1"/>
          </p:cNvSpPr>
          <p:nvPr>
            <p:ph idx="1"/>
          </p:nvPr>
        </p:nvSpPr>
        <p:spPr>
          <a:xfrm>
            <a:off x="1371600" y="2590800"/>
            <a:ext cx="7159625" cy="3495675"/>
          </a:xfrm>
        </p:spPr>
        <p:txBody>
          <a:bodyPr/>
          <a:lstStyle/>
          <a:p>
            <a:pPr algn="ctr" eaLnBrk="1" hangingPunct="1">
              <a:buFont typeface="Wingdings" pitchFamily="2" charset="2"/>
              <a:buNone/>
            </a:pPr>
            <a:r>
              <a:rPr lang="en-US" sz="3200" dirty="0" smtClean="0"/>
              <a:t>L</a:t>
            </a:r>
            <a:r>
              <a:rPr lang="en-US" dirty="0" smtClean="0"/>
              <a:t>yme disease is diagnosed based on symptoms, physical findings (e.g., rash), and the possibility of exposure</a:t>
            </a:r>
          </a:p>
          <a:p>
            <a:pPr algn="ctr" eaLnBrk="1" hangingPunct="1">
              <a:buFont typeface="Wingdings" pitchFamily="2" charset="2"/>
              <a:buNone/>
            </a:pPr>
            <a:r>
              <a:rPr lang="en-US" dirty="0" smtClean="0"/>
              <a:t>   to infected ticks; laboratory testing is helpful if used correctly. </a:t>
            </a:r>
          </a:p>
        </p:txBody>
      </p:sp>
      <p:pic>
        <p:nvPicPr>
          <p:cNvPr id="320515" name="Picture 2"/>
          <p:cNvPicPr>
            <a:picLocks noChangeAspect="1" noChangeArrowheads="1"/>
          </p:cNvPicPr>
          <p:nvPr/>
        </p:nvPicPr>
        <p:blipFill>
          <a:blip r:embed="rId3" cstate="print"/>
          <a:srcRect/>
          <a:stretch>
            <a:fillRect/>
          </a:stretch>
        </p:blipFill>
        <p:spPr bwMode="auto">
          <a:xfrm>
            <a:off x="7010401" y="5193597"/>
            <a:ext cx="1066800" cy="6173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AutoShape 2"/>
          <p:cNvSpPr>
            <a:spLocks noGrp="1" noChangeArrowheads="1"/>
          </p:cNvSpPr>
          <p:nvPr>
            <p:ph type="title"/>
          </p:nvPr>
        </p:nvSpPr>
        <p:spPr>
          <a:xfrm>
            <a:off x="762000" y="609600"/>
            <a:ext cx="7924800" cy="1143000"/>
          </a:xfrm>
        </p:spPr>
        <p:txBody>
          <a:bodyPr/>
          <a:lstStyle/>
          <a:p>
            <a:pPr eaLnBrk="1" hangingPunct="1"/>
            <a:r>
              <a:rPr lang="en-US" sz="2800" dirty="0" smtClean="0"/>
              <a:t>What is babesiosis?</a:t>
            </a:r>
          </a:p>
        </p:txBody>
      </p:sp>
      <p:sp>
        <p:nvSpPr>
          <p:cNvPr id="321538" name="Rectangle 3"/>
          <p:cNvSpPr>
            <a:spLocks noGrp="1" noChangeArrowheads="1"/>
          </p:cNvSpPr>
          <p:nvPr>
            <p:ph idx="1"/>
          </p:nvPr>
        </p:nvSpPr>
        <p:spPr>
          <a:xfrm>
            <a:off x="1371600" y="2743200"/>
            <a:ext cx="3124200" cy="3724275"/>
          </a:xfrm>
        </p:spPr>
        <p:txBody>
          <a:bodyPr/>
          <a:lstStyle/>
          <a:p>
            <a:pPr algn="ctr" eaLnBrk="1" hangingPunct="1">
              <a:buFont typeface="Wingdings" pitchFamily="2" charset="2"/>
              <a:buNone/>
            </a:pPr>
            <a:r>
              <a:rPr lang="en-US" sz="2200" dirty="0" smtClean="0"/>
              <a:t>	</a:t>
            </a:r>
            <a:r>
              <a:rPr lang="en-US" sz="2400" dirty="0" smtClean="0"/>
              <a:t>A malaria-like illness caused by  a protozoan called </a:t>
            </a:r>
            <a:r>
              <a:rPr lang="en-US" sz="2400" i="1" dirty="0" smtClean="0"/>
              <a:t>Babesia </a:t>
            </a:r>
            <a:r>
              <a:rPr lang="en-US" sz="2400" i="1" dirty="0" err="1" smtClean="0"/>
              <a:t>microti</a:t>
            </a:r>
            <a:r>
              <a:rPr lang="en-US" sz="2400" dirty="0" smtClean="0"/>
              <a:t>. This parasite invades and lives within red blood cells.</a:t>
            </a:r>
          </a:p>
          <a:p>
            <a:pPr eaLnBrk="1" hangingPunct="1"/>
            <a:endParaRPr lang="en-US" sz="2200" dirty="0" smtClean="0"/>
          </a:p>
          <a:p>
            <a:pPr eaLnBrk="1" hangingPunct="1">
              <a:buFont typeface="Wingdings" pitchFamily="2" charset="2"/>
              <a:buNone/>
            </a:pPr>
            <a:endParaRPr lang="en-US" sz="2200" dirty="0" smtClean="0"/>
          </a:p>
          <a:p>
            <a:pPr eaLnBrk="1" hangingPunct="1"/>
            <a:endParaRPr lang="en-US" sz="2200" dirty="0" smtClean="0"/>
          </a:p>
        </p:txBody>
      </p:sp>
      <p:pic>
        <p:nvPicPr>
          <p:cNvPr id="321539" name="Picture 4" descr="image"/>
          <p:cNvPicPr>
            <a:picLocks noChangeAspect="1" noChangeArrowheads="1"/>
          </p:cNvPicPr>
          <p:nvPr/>
        </p:nvPicPr>
        <p:blipFill>
          <a:blip r:embed="rId3" cstate="print"/>
          <a:srcRect/>
          <a:stretch>
            <a:fillRect/>
          </a:stretch>
        </p:blipFill>
        <p:spPr bwMode="auto">
          <a:xfrm>
            <a:off x="5257800" y="2514600"/>
            <a:ext cx="2743200" cy="3429000"/>
          </a:xfrm>
          <a:prstGeom prst="rect">
            <a:avLst/>
          </a:prstGeom>
          <a:noFill/>
          <a:ln w="9525">
            <a:noFill/>
            <a:miter lim="800000"/>
            <a:headEnd/>
            <a:tailEnd/>
          </a:ln>
        </p:spPr>
      </p:pic>
      <p:sp>
        <p:nvSpPr>
          <p:cNvPr id="321540" name="Text Box 5"/>
          <p:cNvSpPr txBox="1">
            <a:spLocks noChangeArrowheads="1"/>
          </p:cNvSpPr>
          <p:nvPr/>
        </p:nvSpPr>
        <p:spPr bwMode="auto">
          <a:xfrm>
            <a:off x="5257800" y="6096000"/>
            <a:ext cx="2971800" cy="304800"/>
          </a:xfrm>
          <a:prstGeom prst="rect">
            <a:avLst/>
          </a:prstGeom>
          <a:noFill/>
          <a:ln w="9525">
            <a:noFill/>
            <a:miter lim="800000"/>
            <a:headEnd/>
            <a:tailEnd/>
          </a:ln>
        </p:spPr>
        <p:txBody>
          <a:bodyPr>
            <a:spAutoFit/>
          </a:bodyPr>
          <a:lstStyle/>
          <a:p>
            <a:pPr eaLnBrk="0" hangingPunct="0">
              <a:spcBef>
                <a:spcPct val="50000"/>
              </a:spcBef>
            </a:pPr>
            <a:r>
              <a:rPr lang="en-US" sz="1400" b="1"/>
              <a:t>Arrows indicate infected RBCs</a:t>
            </a:r>
          </a:p>
        </p:txBody>
      </p:sp>
      <p:sp>
        <p:nvSpPr>
          <p:cNvPr id="321541" name="Text Box 6"/>
          <p:cNvSpPr txBox="1">
            <a:spLocks noChangeArrowheads="1"/>
          </p:cNvSpPr>
          <p:nvPr/>
        </p:nvSpPr>
        <p:spPr bwMode="auto">
          <a:xfrm>
            <a:off x="6858000" y="5867400"/>
            <a:ext cx="1524000" cy="228600"/>
          </a:xfrm>
          <a:prstGeom prst="rect">
            <a:avLst/>
          </a:prstGeom>
          <a:noFill/>
          <a:ln w="9525">
            <a:noFill/>
            <a:miter lim="800000"/>
            <a:headEnd/>
            <a:tailEnd/>
          </a:ln>
        </p:spPr>
        <p:txBody>
          <a:bodyPr>
            <a:spAutoFit/>
          </a:bodyPr>
          <a:lstStyle/>
          <a:p>
            <a:pPr eaLnBrk="0" hangingPunct="0">
              <a:spcBef>
                <a:spcPct val="50000"/>
              </a:spcBef>
            </a:pPr>
            <a:r>
              <a:rPr lang="en-US" sz="900" b="1">
                <a:solidFill>
                  <a:srgbClr val="000000"/>
                </a:solidFill>
              </a:rPr>
              <a:t>http://www.aafp.org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Content Placeholder 2"/>
          <p:cNvSpPr>
            <a:spLocks noGrp="1"/>
          </p:cNvSpPr>
          <p:nvPr>
            <p:ph idx="4294967295"/>
          </p:nvPr>
        </p:nvSpPr>
        <p:spPr>
          <a:xfrm>
            <a:off x="1143000" y="2514600"/>
            <a:ext cx="7696200" cy="4038600"/>
          </a:xfrm>
        </p:spPr>
        <p:txBody>
          <a:bodyPr/>
          <a:lstStyle/>
          <a:p>
            <a:pPr eaLnBrk="1" hangingPunct="1">
              <a:buFont typeface="Wingdings" pitchFamily="2" charset="2"/>
              <a:buNone/>
            </a:pPr>
            <a:r>
              <a:rPr lang="en-US" sz="2400" dirty="0" smtClean="0"/>
              <a:t> Symptoms are mostly nonspecific, and the illness can range from very mild to very severe; although most people will not have symptoms. </a:t>
            </a:r>
          </a:p>
          <a:p>
            <a:pPr eaLnBrk="1" hangingPunct="1">
              <a:buFont typeface="Wingdings" pitchFamily="2" charset="2"/>
              <a:buNone/>
            </a:pPr>
            <a:r>
              <a:rPr lang="en-US" sz="2400" dirty="0" smtClean="0"/>
              <a:t>Symptoms may include:</a:t>
            </a:r>
          </a:p>
          <a:p>
            <a:pPr eaLnBrk="1" hangingPunct="1">
              <a:buFont typeface="Wingdings" pitchFamily="2" charset="2"/>
              <a:buNone/>
            </a:pPr>
            <a:endParaRPr lang="en-US" sz="2000" dirty="0" smtClean="0"/>
          </a:p>
          <a:p>
            <a:pPr eaLnBrk="1" hangingPunct="1">
              <a:buFont typeface="Wingdings" pitchFamily="2" charset="2"/>
              <a:buChar char="Ø"/>
            </a:pPr>
            <a:r>
              <a:rPr lang="en-US" sz="2000" dirty="0" smtClean="0"/>
              <a:t>Fever </a:t>
            </a:r>
          </a:p>
          <a:p>
            <a:pPr eaLnBrk="1" hangingPunct="1">
              <a:buFont typeface="Wingdings" pitchFamily="2" charset="2"/>
              <a:buChar char="Ø"/>
            </a:pPr>
            <a:r>
              <a:rPr lang="en-US" sz="2000" dirty="0" smtClean="0"/>
              <a:t>Drenching sweats </a:t>
            </a:r>
          </a:p>
          <a:p>
            <a:pPr eaLnBrk="1" hangingPunct="1">
              <a:buFont typeface="Wingdings" pitchFamily="2" charset="2"/>
              <a:buChar char="Ø"/>
            </a:pPr>
            <a:r>
              <a:rPr lang="en-US" sz="2000" dirty="0" smtClean="0"/>
              <a:t>Muscle or joint aches or pains </a:t>
            </a:r>
          </a:p>
          <a:p>
            <a:pPr eaLnBrk="1" hangingPunct="1">
              <a:buFont typeface="Wingdings" pitchFamily="2" charset="2"/>
              <a:buChar char="Ø"/>
            </a:pPr>
            <a:r>
              <a:rPr lang="en-US" sz="2000" dirty="0" smtClean="0"/>
              <a:t>A blood test may find a breakdown of the red blood cells called hemolytic anemia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AutoShape 2"/>
          <p:cNvSpPr>
            <a:spLocks noGrp="1" noChangeArrowheads="1"/>
          </p:cNvSpPr>
          <p:nvPr>
            <p:ph type="title"/>
          </p:nvPr>
        </p:nvSpPr>
        <p:spPr>
          <a:xfrm>
            <a:off x="762000" y="533400"/>
            <a:ext cx="7924800" cy="1143000"/>
          </a:xfrm>
        </p:spPr>
        <p:txBody>
          <a:bodyPr/>
          <a:lstStyle/>
          <a:p>
            <a:pPr eaLnBrk="1" hangingPunct="1"/>
            <a:r>
              <a:rPr lang="en-US" sz="2800" dirty="0" smtClean="0"/>
              <a:t>What is anaplasmosis?</a:t>
            </a:r>
          </a:p>
        </p:txBody>
      </p:sp>
      <p:sp>
        <p:nvSpPr>
          <p:cNvPr id="324610" name="Rectangle 3"/>
          <p:cNvSpPr>
            <a:spLocks noGrp="1" noChangeArrowheads="1"/>
          </p:cNvSpPr>
          <p:nvPr>
            <p:ph idx="1"/>
          </p:nvPr>
        </p:nvSpPr>
        <p:spPr>
          <a:xfrm>
            <a:off x="838200" y="2514600"/>
            <a:ext cx="7772400" cy="3571875"/>
          </a:xfrm>
        </p:spPr>
        <p:txBody>
          <a:bodyPr/>
          <a:lstStyle/>
          <a:p>
            <a:pPr marL="0" indent="0" eaLnBrk="1" hangingPunct="1">
              <a:buFont typeface="Wingdings" pitchFamily="2" charset="2"/>
              <a:buNone/>
            </a:pPr>
            <a:r>
              <a:rPr lang="en-US" sz="2400" dirty="0" smtClean="0"/>
              <a:t>Anaplasmosis was formerly known as human granulocytic ehrlichiosis (HGE). These bacteria invade and live in white blood cells called granulocytes.</a:t>
            </a:r>
          </a:p>
        </p:txBody>
      </p:sp>
      <p:pic>
        <p:nvPicPr>
          <p:cNvPr id="324611" name="Picture 4" descr="wbc"/>
          <p:cNvPicPr>
            <a:picLocks noChangeAspect="1" noChangeArrowheads="1"/>
          </p:cNvPicPr>
          <p:nvPr/>
        </p:nvPicPr>
        <p:blipFill>
          <a:blip r:embed="rId3" cstate="print"/>
          <a:srcRect/>
          <a:stretch>
            <a:fillRect/>
          </a:stretch>
        </p:blipFill>
        <p:spPr bwMode="auto">
          <a:xfrm>
            <a:off x="5638800" y="4267200"/>
            <a:ext cx="2057400" cy="1371600"/>
          </a:xfrm>
          <a:prstGeom prst="rect">
            <a:avLst/>
          </a:prstGeom>
          <a:noFill/>
          <a:ln w="9525">
            <a:noFill/>
            <a:miter lim="800000"/>
            <a:headEnd/>
            <a:tailEnd/>
          </a:ln>
        </p:spPr>
      </p:pic>
      <p:sp>
        <p:nvSpPr>
          <p:cNvPr id="324612" name="Text Box 5"/>
          <p:cNvSpPr txBox="1">
            <a:spLocks noChangeArrowheads="1"/>
          </p:cNvSpPr>
          <p:nvPr/>
        </p:nvSpPr>
        <p:spPr bwMode="auto">
          <a:xfrm>
            <a:off x="1295400" y="4724400"/>
            <a:ext cx="3048000" cy="641350"/>
          </a:xfrm>
          <a:prstGeom prst="rect">
            <a:avLst/>
          </a:prstGeom>
          <a:noFill/>
          <a:ln w="9525">
            <a:noFill/>
            <a:miter lim="800000"/>
            <a:headEnd/>
            <a:tailEnd/>
          </a:ln>
        </p:spPr>
        <p:txBody>
          <a:bodyPr>
            <a:spAutoFit/>
          </a:bodyPr>
          <a:lstStyle/>
          <a:p>
            <a:pPr eaLnBrk="0" hangingPunct="0">
              <a:spcBef>
                <a:spcPct val="50000"/>
              </a:spcBef>
            </a:pPr>
            <a:r>
              <a:rPr lang="en-US"/>
              <a:t>Note the clumps of Ehrlichia in a white blood cell</a:t>
            </a:r>
          </a:p>
        </p:txBody>
      </p:sp>
      <p:sp>
        <p:nvSpPr>
          <p:cNvPr id="324613" name="Line 7"/>
          <p:cNvSpPr>
            <a:spLocks noChangeShapeType="1"/>
          </p:cNvSpPr>
          <p:nvPr/>
        </p:nvSpPr>
        <p:spPr bwMode="auto">
          <a:xfrm flipV="1">
            <a:off x="4572000" y="4876800"/>
            <a:ext cx="2057400" cy="76200"/>
          </a:xfrm>
          <a:prstGeom prst="line">
            <a:avLst/>
          </a:prstGeom>
          <a:noFill/>
          <a:ln w="76200">
            <a:solidFill>
              <a:srgbClr val="99CC00"/>
            </a:solidFill>
            <a:round/>
            <a:headEnd/>
            <a:tailEnd type="triangle" w="med" len="med"/>
          </a:ln>
        </p:spPr>
        <p:txBody>
          <a:bodyPr/>
          <a:lstStyle/>
          <a:p>
            <a:endParaRPr lang="en-US"/>
          </a:p>
        </p:txBody>
      </p:sp>
      <p:sp>
        <p:nvSpPr>
          <p:cNvPr id="324614" name="Text Box 8"/>
          <p:cNvSpPr txBox="1">
            <a:spLocks noChangeArrowheads="1"/>
          </p:cNvSpPr>
          <p:nvPr/>
        </p:nvSpPr>
        <p:spPr bwMode="auto">
          <a:xfrm>
            <a:off x="5486400" y="5867400"/>
            <a:ext cx="3276600" cy="244475"/>
          </a:xfrm>
          <a:prstGeom prst="rect">
            <a:avLst/>
          </a:prstGeom>
          <a:noFill/>
          <a:ln w="9525">
            <a:noFill/>
            <a:miter lim="800000"/>
            <a:headEnd/>
            <a:tailEnd/>
          </a:ln>
        </p:spPr>
        <p:txBody>
          <a:bodyPr>
            <a:spAutoFit/>
          </a:bodyPr>
          <a:lstStyle/>
          <a:p>
            <a:pPr eaLnBrk="0" hangingPunct="0">
              <a:spcBef>
                <a:spcPct val="50000"/>
              </a:spcBef>
            </a:pPr>
            <a:r>
              <a:rPr lang="en-US" sz="1000" b="1" dirty="0">
                <a:solidFill>
                  <a:srgbClr val="000000"/>
                </a:solidFill>
              </a:rPr>
              <a:t>http://www.clevelandclinicmeded.com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Content Placeholder 2"/>
          <p:cNvSpPr>
            <a:spLocks noGrp="1"/>
          </p:cNvSpPr>
          <p:nvPr>
            <p:ph idx="4294967295"/>
          </p:nvPr>
        </p:nvSpPr>
        <p:spPr>
          <a:xfrm>
            <a:off x="990600" y="2362200"/>
            <a:ext cx="7391400" cy="4191000"/>
          </a:xfrm>
        </p:spPr>
        <p:txBody>
          <a:bodyPr/>
          <a:lstStyle/>
          <a:p>
            <a:pPr eaLnBrk="1" hangingPunct="1">
              <a:buFont typeface="Wingdings" pitchFamily="2" charset="2"/>
              <a:buNone/>
            </a:pPr>
            <a:r>
              <a:rPr lang="en-US" sz="2000" dirty="0" smtClean="0"/>
              <a:t>Much like babesiosis, symptoms are mostly nonspecific, and the illness can range from very mild to very severe. Most patients will experience:</a:t>
            </a:r>
          </a:p>
          <a:p>
            <a:pPr eaLnBrk="1" hangingPunct="1">
              <a:buFont typeface="Wingdings" pitchFamily="2" charset="2"/>
              <a:buNone/>
            </a:pPr>
            <a:endParaRPr lang="en-US" sz="2000" dirty="0" smtClean="0"/>
          </a:p>
          <a:p>
            <a:pPr eaLnBrk="1" hangingPunct="1">
              <a:buFont typeface="Wingdings" pitchFamily="2" charset="2"/>
              <a:buChar char="Ø"/>
            </a:pPr>
            <a:r>
              <a:rPr lang="en-US" sz="2000" dirty="0" smtClean="0"/>
              <a:t>Rapid onset of fever </a:t>
            </a:r>
          </a:p>
          <a:p>
            <a:pPr eaLnBrk="1" hangingPunct="1">
              <a:buFont typeface="Wingdings" pitchFamily="2" charset="2"/>
              <a:buChar char="Ø"/>
            </a:pPr>
            <a:r>
              <a:rPr lang="en-US" sz="2000" dirty="0" smtClean="0"/>
              <a:t>Shaking </a:t>
            </a:r>
          </a:p>
          <a:p>
            <a:pPr eaLnBrk="1" hangingPunct="1">
              <a:buFont typeface="Wingdings" pitchFamily="2" charset="2"/>
              <a:buChar char="Ø"/>
            </a:pPr>
            <a:r>
              <a:rPr lang="en-US" sz="2000" dirty="0" smtClean="0"/>
              <a:t>Chills </a:t>
            </a:r>
          </a:p>
          <a:p>
            <a:pPr eaLnBrk="1" hangingPunct="1">
              <a:buFont typeface="Wingdings" pitchFamily="2" charset="2"/>
              <a:buChar char="Ø"/>
            </a:pPr>
            <a:r>
              <a:rPr lang="en-US" sz="2000" dirty="0" smtClean="0"/>
              <a:t>Muscle or joint pain </a:t>
            </a:r>
          </a:p>
          <a:p>
            <a:pPr eaLnBrk="1" hangingPunct="1">
              <a:buFont typeface="Wingdings" pitchFamily="2" charset="2"/>
              <a:buChar char="Ø"/>
            </a:pPr>
            <a:r>
              <a:rPr lang="en-US" sz="2000" dirty="0" smtClean="0"/>
              <a:t>Severe headache</a:t>
            </a:r>
          </a:p>
          <a:p>
            <a:pPr eaLnBrk="1" hangingPunct="1">
              <a:buFont typeface="Wingdings" pitchFamily="2" charset="2"/>
              <a:buChar char="Ø"/>
            </a:pPr>
            <a:endParaRPr lang="en-US" sz="2000" dirty="0" smtClean="0"/>
          </a:p>
          <a:p>
            <a:pPr eaLnBrk="1" hangingPunct="1">
              <a:buNone/>
            </a:pPr>
            <a:r>
              <a:rPr lang="en-US" sz="2000" dirty="0" smtClean="0"/>
              <a:t>Each tick-borne disease has its own test and may have a different treatment protocol.</a:t>
            </a:r>
          </a:p>
          <a:p>
            <a:pPr eaLnBrk="1" hangingPunct="1">
              <a:buFont typeface="Wingdings" pitchFamily="2" charset="2"/>
              <a:buChar char="Ø"/>
            </a:pPr>
            <a:endParaRPr lang="en-US" sz="2000" dirty="0" smtClean="0"/>
          </a:p>
          <a:p>
            <a:pPr eaLnBrk="1" hangingPunct="1">
              <a:buNone/>
            </a:pPr>
            <a:r>
              <a:rPr lang="en-US" sz="2000" dirty="0" smtClean="0"/>
              <a:t> </a:t>
            </a:r>
          </a:p>
          <a:p>
            <a:pPr eaLnBrk="1" hangingPunct="1"/>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AutoShape 2"/>
          <p:cNvSpPr>
            <a:spLocks noGrp="1" noChangeArrowheads="1"/>
          </p:cNvSpPr>
          <p:nvPr>
            <p:ph type="title"/>
          </p:nvPr>
        </p:nvSpPr>
        <p:spPr>
          <a:xfrm>
            <a:off x="762000" y="533400"/>
            <a:ext cx="7924800" cy="1143000"/>
          </a:xfrm>
        </p:spPr>
        <p:txBody>
          <a:bodyPr/>
          <a:lstStyle/>
          <a:p>
            <a:pPr eaLnBrk="1" hangingPunct="1"/>
            <a:r>
              <a:rPr lang="en-US" sz="2800" dirty="0" smtClean="0"/>
              <a:t>Are there any vaccines? </a:t>
            </a:r>
          </a:p>
        </p:txBody>
      </p:sp>
      <p:sp>
        <p:nvSpPr>
          <p:cNvPr id="327682" name="Rectangle 3"/>
          <p:cNvSpPr>
            <a:spLocks noGrp="1" noChangeArrowheads="1"/>
          </p:cNvSpPr>
          <p:nvPr>
            <p:ph idx="1"/>
          </p:nvPr>
        </p:nvSpPr>
        <p:spPr>
          <a:xfrm>
            <a:off x="838200" y="2819400"/>
            <a:ext cx="7693025" cy="3886200"/>
          </a:xfrm>
        </p:spPr>
        <p:txBody>
          <a:bodyPr/>
          <a:lstStyle/>
          <a:p>
            <a:pPr eaLnBrk="1" hangingPunct="1">
              <a:buFont typeface="Wingdings" pitchFamily="2" charset="2"/>
              <a:buChar char="Ø"/>
            </a:pPr>
            <a:r>
              <a:rPr lang="en-US" sz="2000" dirty="0" smtClean="0"/>
              <a:t>There was a vaccine for Lyme disease several years ago, but it is no longer available</a:t>
            </a:r>
          </a:p>
          <a:p>
            <a:pPr eaLnBrk="1" hangingPunct="1">
              <a:buFont typeface="Wingdings" pitchFamily="2" charset="2"/>
              <a:buChar char="Ø"/>
            </a:pPr>
            <a:endParaRPr lang="en-US" sz="2000" dirty="0" smtClean="0"/>
          </a:p>
          <a:p>
            <a:pPr eaLnBrk="1" hangingPunct="1">
              <a:buFont typeface="Wingdings" pitchFamily="2" charset="2"/>
              <a:buChar char="Ø"/>
            </a:pPr>
            <a:r>
              <a:rPr lang="en-US" sz="2000" dirty="0" smtClean="0"/>
              <a:t>If you were previously vaccinated for Lyme disease you are NO LONGER protected </a:t>
            </a:r>
          </a:p>
          <a:p>
            <a:pPr eaLnBrk="1" hangingPunct="1">
              <a:buFont typeface="Wingdings" pitchFamily="2" charset="2"/>
              <a:buChar char="Ø"/>
            </a:pPr>
            <a:endParaRPr lang="en-US" sz="2000" dirty="0" smtClean="0"/>
          </a:p>
          <a:p>
            <a:pPr eaLnBrk="1" hangingPunct="1">
              <a:buFont typeface="Wingdings" pitchFamily="2" charset="2"/>
              <a:buChar char="Ø"/>
            </a:pPr>
            <a:r>
              <a:rPr lang="en-US" sz="2000" dirty="0" smtClean="0"/>
              <a:t>There are no vaccines available for any of the tick-borne diseases, so PREVENTION is key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2"/>
          <p:cNvSpPr>
            <a:spLocks noGrp="1" noChangeArrowheads="1"/>
          </p:cNvSpPr>
          <p:nvPr>
            <p:ph type="title"/>
          </p:nvPr>
        </p:nvSpPr>
        <p:spPr/>
        <p:txBody>
          <a:bodyPr/>
          <a:lstStyle/>
          <a:p>
            <a:pPr eaLnBrk="1" hangingPunct="1"/>
            <a:r>
              <a:rPr lang="en-US" sz="2800" dirty="0" smtClean="0"/>
              <a:t>Which tick-borne diseases should we be concerned about?</a:t>
            </a:r>
          </a:p>
        </p:txBody>
      </p:sp>
      <p:sp>
        <p:nvSpPr>
          <p:cNvPr id="113667" name="Rectangle 3"/>
          <p:cNvSpPr>
            <a:spLocks noGrp="1" noChangeArrowheads="1"/>
          </p:cNvSpPr>
          <p:nvPr>
            <p:ph idx="1"/>
          </p:nvPr>
        </p:nvSpPr>
        <p:spPr>
          <a:xfrm>
            <a:off x="838200" y="2600325"/>
            <a:ext cx="7693025" cy="3952875"/>
          </a:xfrm>
        </p:spPr>
        <p:txBody>
          <a:bodyPr/>
          <a:lstStyle/>
          <a:p>
            <a:pPr marL="0" indent="0" eaLnBrk="1" hangingPunct="1">
              <a:buFont typeface="Wingdings" pitchFamily="2" charset="2"/>
              <a:buNone/>
            </a:pPr>
            <a:r>
              <a:rPr lang="en-US" sz="2000" dirty="0" smtClean="0"/>
              <a:t>Several diseases can be acquired from the bite of an infected blacklegged (deer) tick:</a:t>
            </a:r>
          </a:p>
          <a:p>
            <a:pPr marL="0" indent="0" eaLnBrk="1" hangingPunct="1">
              <a:buFont typeface="Wingdings" pitchFamily="2" charset="2"/>
              <a:buNone/>
            </a:pPr>
            <a:endParaRPr lang="en-US" sz="1800" dirty="0" smtClean="0"/>
          </a:p>
          <a:p>
            <a:pPr marL="0" indent="0" eaLnBrk="1" hangingPunct="1">
              <a:lnSpc>
                <a:spcPct val="150000"/>
              </a:lnSpc>
              <a:buFont typeface="Wingdings" pitchFamily="2" charset="2"/>
              <a:buChar char="Ø"/>
            </a:pPr>
            <a:r>
              <a:rPr lang="en-US" sz="1800" dirty="0" smtClean="0"/>
              <a:t> Lyme Disease</a:t>
            </a:r>
          </a:p>
          <a:p>
            <a:pPr marL="0" indent="0" eaLnBrk="1" hangingPunct="1">
              <a:lnSpc>
                <a:spcPct val="150000"/>
              </a:lnSpc>
              <a:buFont typeface="Wingdings" pitchFamily="2" charset="2"/>
              <a:buChar char="Ø"/>
            </a:pPr>
            <a:r>
              <a:rPr lang="en-US" sz="1800" dirty="0" smtClean="0"/>
              <a:t>Babesiosis</a:t>
            </a:r>
          </a:p>
          <a:p>
            <a:pPr marL="0" indent="0" eaLnBrk="1" hangingPunct="1">
              <a:lnSpc>
                <a:spcPct val="150000"/>
              </a:lnSpc>
              <a:buFont typeface="Wingdings" pitchFamily="2" charset="2"/>
              <a:buChar char="Ø"/>
            </a:pPr>
            <a:r>
              <a:rPr lang="en-US" sz="1800" dirty="0" smtClean="0"/>
              <a:t>Anaplasmosis</a:t>
            </a:r>
          </a:p>
          <a:p>
            <a:pPr marL="0" indent="0" eaLnBrk="1" hangingPunct="1">
              <a:lnSpc>
                <a:spcPct val="150000"/>
              </a:lnSpc>
              <a:buFont typeface="Wingdings" pitchFamily="2" charset="2"/>
              <a:buChar char="Ø"/>
            </a:pPr>
            <a:r>
              <a:rPr lang="en-US" sz="1800" i="1" dirty="0" err="1" smtClean="0"/>
              <a:t>Borrelia</a:t>
            </a:r>
            <a:r>
              <a:rPr lang="en-US" sz="1800" i="1" dirty="0" smtClean="0"/>
              <a:t> </a:t>
            </a:r>
            <a:r>
              <a:rPr lang="en-US" sz="1800" i="1" dirty="0" err="1" smtClean="0"/>
              <a:t>miyamotoi</a:t>
            </a:r>
            <a:endParaRPr lang="en-US" sz="1800" i="1" dirty="0" smtClean="0"/>
          </a:p>
          <a:p>
            <a:pPr marL="0" indent="0" eaLnBrk="1" hangingPunct="1">
              <a:lnSpc>
                <a:spcPct val="150000"/>
              </a:lnSpc>
              <a:buFont typeface="Wingdings" pitchFamily="2" charset="2"/>
              <a:buChar char="Ø"/>
            </a:pPr>
            <a:r>
              <a:rPr lang="en-US" sz="1800" dirty="0" err="1" smtClean="0"/>
              <a:t>Powassan</a:t>
            </a:r>
            <a:r>
              <a:rPr lang="en-US" sz="1800" dirty="0" smtClean="0"/>
              <a:t> Disease</a:t>
            </a:r>
          </a:p>
          <a:p>
            <a:pPr marL="1257300" lvl="3" indent="0" eaLnBrk="1" hangingPunct="1">
              <a:buNone/>
            </a:pPr>
            <a:r>
              <a:rPr lang="en-US" sz="800" dirty="0" smtClean="0"/>
              <a:t>                                                                                                              </a:t>
            </a:r>
            <a:r>
              <a:rPr lang="en-US" sz="800" cap="all" dirty="0" smtClean="0"/>
              <a:t>P</a:t>
            </a:r>
          </a:p>
          <a:p>
            <a:pPr marL="1257300" lvl="3" indent="0" eaLnBrk="1" hangingPunct="1">
              <a:buNone/>
            </a:pPr>
            <a:endParaRPr lang="en-US" sz="800" cap="all" dirty="0" smtClean="0"/>
          </a:p>
          <a:p>
            <a:pPr marL="1257300" lvl="3" indent="0" eaLnBrk="1" hangingPunct="1">
              <a:buNone/>
            </a:pPr>
            <a:r>
              <a:rPr lang="en-US" sz="800" cap="all" dirty="0" smtClean="0"/>
              <a:t>                                                                                                          PHOTOGRAPH BY JIM GATHANY, CDC/PHIL/CORBIS</a:t>
            </a:r>
            <a:endParaRPr lang="en-US" sz="800" dirty="0" smtClean="0"/>
          </a:p>
          <a:p>
            <a:pPr marL="0" indent="0" eaLnBrk="1" hangingPunct="1">
              <a:buFont typeface="Wingdings" pitchFamily="2" charset="2"/>
              <a:buChar char="§"/>
            </a:pPr>
            <a:endParaRPr lang="en-US" sz="2400" dirty="0" smtClean="0"/>
          </a:p>
        </p:txBody>
      </p:sp>
      <p:pic>
        <p:nvPicPr>
          <p:cNvPr id="270337" name="Picture 1"/>
          <p:cNvPicPr>
            <a:picLocks noChangeAspect="1" noChangeArrowheads="1"/>
          </p:cNvPicPr>
          <p:nvPr/>
        </p:nvPicPr>
        <p:blipFill>
          <a:blip r:embed="rId3" cstate="print"/>
          <a:srcRect/>
          <a:stretch>
            <a:fillRect/>
          </a:stretch>
        </p:blipFill>
        <p:spPr bwMode="auto">
          <a:xfrm>
            <a:off x="4572000" y="3581400"/>
            <a:ext cx="3554578" cy="2350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AutoShape 2"/>
          <p:cNvSpPr>
            <a:spLocks noGrp="1" noChangeArrowheads="1"/>
          </p:cNvSpPr>
          <p:nvPr>
            <p:ph type="title"/>
          </p:nvPr>
        </p:nvSpPr>
        <p:spPr>
          <a:xfrm>
            <a:off x="762000" y="762000"/>
            <a:ext cx="7924800" cy="990600"/>
          </a:xfrm>
        </p:spPr>
        <p:txBody>
          <a:bodyPr/>
          <a:lstStyle/>
          <a:p>
            <a:pPr eaLnBrk="1" hangingPunct="1"/>
            <a:r>
              <a:rPr lang="en-US" sz="2800" dirty="0" smtClean="0"/>
              <a:t>What do blacklegged ticks look like? </a:t>
            </a:r>
          </a:p>
        </p:txBody>
      </p:sp>
      <p:pic>
        <p:nvPicPr>
          <p:cNvPr id="234498" name="Picture 2" descr="Image result"/>
          <p:cNvPicPr>
            <a:picLocks noChangeAspect="1" noChangeArrowheads="1"/>
          </p:cNvPicPr>
          <p:nvPr/>
        </p:nvPicPr>
        <p:blipFill>
          <a:blip r:embed="rId3" cstate="print"/>
          <a:srcRect/>
          <a:stretch>
            <a:fillRect/>
          </a:stretch>
        </p:blipFill>
        <p:spPr bwMode="auto">
          <a:xfrm>
            <a:off x="2667000" y="2590800"/>
            <a:ext cx="3839084" cy="3352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AutoShape 4"/>
          <p:cNvSpPr>
            <a:spLocks noGrp="1" noChangeArrowheads="1"/>
          </p:cNvSpPr>
          <p:nvPr>
            <p:ph type="title"/>
          </p:nvPr>
        </p:nvSpPr>
        <p:spPr/>
        <p:txBody>
          <a:bodyPr/>
          <a:lstStyle/>
          <a:p>
            <a:pPr eaLnBrk="1" hangingPunct="1"/>
            <a:r>
              <a:rPr lang="en-US" sz="2800" dirty="0" smtClean="0"/>
              <a:t>It varies based on their stage…</a:t>
            </a:r>
          </a:p>
        </p:txBody>
      </p:sp>
      <p:sp>
        <p:nvSpPr>
          <p:cNvPr id="330754" name="Rectangle 5"/>
          <p:cNvSpPr>
            <a:spLocks noGrp="1" noChangeArrowheads="1"/>
          </p:cNvSpPr>
          <p:nvPr>
            <p:ph type="body" sz="half" idx="1"/>
          </p:nvPr>
        </p:nvSpPr>
        <p:spPr>
          <a:xfrm>
            <a:off x="838200" y="2362200"/>
            <a:ext cx="4114800" cy="4191000"/>
          </a:xfrm>
        </p:spPr>
        <p:txBody>
          <a:bodyPr/>
          <a:lstStyle/>
          <a:p>
            <a:pPr eaLnBrk="1" hangingPunct="1">
              <a:lnSpc>
                <a:spcPct val="90000"/>
              </a:lnSpc>
              <a:buFont typeface="Wingdings" pitchFamily="2" charset="2"/>
              <a:buChar char="Ø"/>
            </a:pPr>
            <a:r>
              <a:rPr lang="en-US" sz="1800" dirty="0" smtClean="0"/>
              <a:t>Adult Female:	Reddish body size </a:t>
            </a:r>
            <a:br>
              <a:rPr lang="en-US" sz="1800" dirty="0" smtClean="0"/>
            </a:br>
            <a:r>
              <a:rPr lang="en-US" sz="1800" dirty="0" smtClean="0"/>
              <a:t>		comparable to a</a:t>
            </a:r>
            <a:br>
              <a:rPr lang="en-US" sz="1800" dirty="0" smtClean="0"/>
            </a:br>
            <a:r>
              <a:rPr lang="en-US" sz="1800" dirty="0" smtClean="0"/>
              <a:t>		sesame seed</a:t>
            </a:r>
            <a:br>
              <a:rPr lang="en-US" sz="1800" dirty="0" smtClean="0"/>
            </a:br>
            <a:endParaRPr lang="en-US" sz="1800" dirty="0" smtClean="0"/>
          </a:p>
          <a:p>
            <a:pPr eaLnBrk="1" hangingPunct="1">
              <a:lnSpc>
                <a:spcPct val="90000"/>
              </a:lnSpc>
              <a:buFont typeface="Wingdings" pitchFamily="2" charset="2"/>
              <a:buChar char="Ø"/>
            </a:pPr>
            <a:r>
              <a:rPr lang="en-US" sz="1800" dirty="0" smtClean="0"/>
              <a:t>Adult Male: 	Slightly smaller than 		female, completely 		dark brown</a:t>
            </a:r>
            <a:br>
              <a:rPr lang="en-US" sz="1800" dirty="0" smtClean="0"/>
            </a:br>
            <a:endParaRPr lang="en-US" sz="1800" dirty="0" smtClean="0"/>
          </a:p>
          <a:p>
            <a:pPr eaLnBrk="1" hangingPunct="1">
              <a:lnSpc>
                <a:spcPct val="90000"/>
              </a:lnSpc>
              <a:buFont typeface="Wingdings" pitchFamily="2" charset="2"/>
              <a:buChar char="Ø"/>
            </a:pPr>
            <a:r>
              <a:rPr lang="en-US" sz="1800" dirty="0" smtClean="0"/>
              <a:t>Nymph:  	Size comparable to </a:t>
            </a:r>
            <a:br>
              <a:rPr lang="en-US" sz="1800" dirty="0" smtClean="0"/>
            </a:br>
            <a:r>
              <a:rPr lang="en-US" sz="1800" dirty="0" smtClean="0"/>
              <a:t>		that of a poppy seed </a:t>
            </a:r>
            <a:br>
              <a:rPr lang="en-US" sz="1800" dirty="0" smtClean="0"/>
            </a:br>
            <a:endParaRPr lang="en-US" sz="1800" dirty="0" smtClean="0"/>
          </a:p>
          <a:p>
            <a:pPr eaLnBrk="1" hangingPunct="1">
              <a:lnSpc>
                <a:spcPct val="90000"/>
              </a:lnSpc>
              <a:buFont typeface="Wingdings" pitchFamily="2" charset="2"/>
              <a:buChar char="Ø"/>
            </a:pPr>
            <a:r>
              <a:rPr lang="en-US" sz="1800" dirty="0" smtClean="0"/>
              <a:t>Larva:  	Size smaller than </a:t>
            </a:r>
            <a:br>
              <a:rPr lang="en-US" sz="1800" dirty="0" smtClean="0"/>
            </a:br>
            <a:r>
              <a:rPr lang="en-US" sz="1800" dirty="0" smtClean="0"/>
              <a:t>		that of a pin head</a:t>
            </a:r>
          </a:p>
          <a:p>
            <a:pPr eaLnBrk="1" hangingPunct="1">
              <a:lnSpc>
                <a:spcPct val="90000"/>
              </a:lnSpc>
              <a:buFont typeface="Wingdings" pitchFamily="2" charset="2"/>
              <a:buChar char="Ø"/>
            </a:pPr>
            <a:r>
              <a:rPr lang="en-US" sz="1800" dirty="0" smtClean="0"/>
              <a:t> </a:t>
            </a:r>
            <a:br>
              <a:rPr lang="en-US" sz="1800" dirty="0" smtClean="0"/>
            </a:br>
            <a:r>
              <a:rPr lang="en-US" sz="1800" dirty="0" smtClean="0"/>
              <a:t>Larvae may not transmit Lyme, but do transmit other diseases.</a:t>
            </a:r>
          </a:p>
        </p:txBody>
      </p:sp>
      <p:pic>
        <p:nvPicPr>
          <p:cNvPr id="330755" name="Picture 7" descr="4ticks_cm"/>
          <p:cNvPicPr>
            <a:picLocks noGrp="1" noChangeAspect="1" noChangeArrowheads="1"/>
          </p:cNvPicPr>
          <p:nvPr>
            <p:ph type="clipArt" sz="half" idx="2"/>
          </p:nvPr>
        </p:nvPicPr>
        <p:blipFill>
          <a:blip r:embed="rId3" cstate="print"/>
          <a:srcRect/>
          <a:stretch>
            <a:fillRect/>
          </a:stretch>
        </p:blipFill>
        <p:spPr>
          <a:xfrm>
            <a:off x="5257800" y="2971800"/>
            <a:ext cx="3382963" cy="2312988"/>
          </a:xfrm>
        </p:spPr>
      </p:pic>
      <p:sp>
        <p:nvSpPr>
          <p:cNvPr id="330756" name="Text Box 8"/>
          <p:cNvSpPr txBox="1">
            <a:spLocks noChangeArrowheads="1"/>
          </p:cNvSpPr>
          <p:nvPr/>
        </p:nvSpPr>
        <p:spPr bwMode="auto">
          <a:xfrm>
            <a:off x="5257800" y="5334000"/>
            <a:ext cx="3505200" cy="168275"/>
          </a:xfrm>
          <a:prstGeom prst="rect">
            <a:avLst/>
          </a:prstGeom>
          <a:noFill/>
          <a:ln w="9525">
            <a:noFill/>
            <a:miter lim="800000"/>
            <a:headEnd/>
            <a:tailEnd/>
          </a:ln>
        </p:spPr>
        <p:txBody>
          <a:bodyPr>
            <a:spAutoFit/>
          </a:bodyPr>
          <a:lstStyle/>
          <a:p>
            <a:pPr eaLnBrk="0" hangingPunct="0">
              <a:lnSpc>
                <a:spcPct val="50000"/>
              </a:lnSpc>
              <a:spcBef>
                <a:spcPct val="50000"/>
              </a:spcBef>
            </a:pPr>
            <a:r>
              <a:rPr lang="en-US" sz="1000"/>
              <a:t>From left to right: Adult female, adult male, nymph, larva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AutoShape 2"/>
          <p:cNvSpPr>
            <a:spLocks noGrp="1" noChangeArrowheads="1"/>
          </p:cNvSpPr>
          <p:nvPr>
            <p:ph type="title"/>
          </p:nvPr>
        </p:nvSpPr>
        <p:spPr/>
        <p:txBody>
          <a:bodyPr/>
          <a:lstStyle/>
          <a:p>
            <a:pPr eaLnBrk="1" hangingPunct="1"/>
            <a:r>
              <a:rPr lang="en-US" sz="2800" dirty="0" smtClean="0"/>
              <a:t>The two year tick life cycle</a:t>
            </a:r>
          </a:p>
        </p:txBody>
      </p:sp>
      <p:sp>
        <p:nvSpPr>
          <p:cNvPr id="148499" name="Text Box 19"/>
          <p:cNvSpPr txBox="1">
            <a:spLocks noChangeArrowheads="1"/>
          </p:cNvSpPr>
          <p:nvPr/>
        </p:nvSpPr>
        <p:spPr bwMode="auto">
          <a:xfrm>
            <a:off x="6324600" y="4572000"/>
            <a:ext cx="725488" cy="304800"/>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eaLnBrk="0" hangingPunct="0">
              <a:defRPr/>
            </a:pPr>
            <a:r>
              <a:rPr lang="en-US" sz="1400" b="1">
                <a:solidFill>
                  <a:srgbClr val="FFFFCC"/>
                </a:solidFill>
                <a:effectLst>
                  <a:outerShdw blurRad="38100" dist="38100" dir="2700000" algn="tl">
                    <a:srgbClr val="C0C0C0"/>
                  </a:outerShdw>
                </a:effectLst>
                <a:cs typeface="+mn-cs"/>
              </a:rPr>
              <a:t>Meal 3</a:t>
            </a:r>
          </a:p>
        </p:txBody>
      </p:sp>
      <p:sp>
        <p:nvSpPr>
          <p:cNvPr id="148502" name="Text Box 22"/>
          <p:cNvSpPr txBox="1">
            <a:spLocks noChangeArrowheads="1"/>
          </p:cNvSpPr>
          <p:nvPr/>
        </p:nvSpPr>
        <p:spPr bwMode="auto">
          <a:xfrm>
            <a:off x="1830388" y="4637088"/>
            <a:ext cx="725487" cy="304800"/>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eaLnBrk="0" hangingPunct="0">
              <a:defRPr/>
            </a:pPr>
            <a:r>
              <a:rPr lang="en-US" sz="1400" b="1">
                <a:solidFill>
                  <a:srgbClr val="FFFFCC"/>
                </a:solidFill>
                <a:effectLst>
                  <a:outerShdw blurRad="38100" dist="38100" dir="2700000" algn="tl">
                    <a:srgbClr val="C0C0C0"/>
                  </a:outerShdw>
                </a:effectLst>
                <a:cs typeface="+mn-cs"/>
              </a:rPr>
              <a:t>Meal 1</a:t>
            </a:r>
          </a:p>
        </p:txBody>
      </p:sp>
      <p:sp>
        <p:nvSpPr>
          <p:cNvPr id="148505" name="Text Box 25"/>
          <p:cNvSpPr txBox="1">
            <a:spLocks noChangeArrowheads="1"/>
          </p:cNvSpPr>
          <p:nvPr/>
        </p:nvSpPr>
        <p:spPr bwMode="auto">
          <a:xfrm>
            <a:off x="4192588" y="4637088"/>
            <a:ext cx="725487" cy="304800"/>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eaLnBrk="0" hangingPunct="0">
              <a:defRPr/>
            </a:pPr>
            <a:r>
              <a:rPr lang="en-US" sz="1400" b="1">
                <a:solidFill>
                  <a:srgbClr val="FFFFCC"/>
                </a:solidFill>
                <a:effectLst>
                  <a:outerShdw blurRad="38100" dist="38100" dir="2700000" algn="tl">
                    <a:srgbClr val="C0C0C0"/>
                  </a:outerShdw>
                </a:effectLst>
                <a:cs typeface="+mn-cs"/>
              </a:rPr>
              <a:t>Meal 2</a:t>
            </a:r>
          </a:p>
        </p:txBody>
      </p:sp>
      <p:grpSp>
        <p:nvGrpSpPr>
          <p:cNvPr id="332805" name="Group 42"/>
          <p:cNvGrpSpPr>
            <a:grpSpLocks/>
          </p:cNvGrpSpPr>
          <p:nvPr/>
        </p:nvGrpSpPr>
        <p:grpSpPr bwMode="auto">
          <a:xfrm>
            <a:off x="762000" y="1905000"/>
            <a:ext cx="8763000" cy="4718050"/>
            <a:chOff x="480" y="1200"/>
            <a:chExt cx="5520" cy="2972"/>
          </a:xfrm>
        </p:grpSpPr>
        <p:sp>
          <p:nvSpPr>
            <p:cNvPr id="332806" name="AutoShape 37"/>
            <p:cNvSpPr>
              <a:spLocks noChangeArrowheads="1"/>
            </p:cNvSpPr>
            <p:nvPr/>
          </p:nvSpPr>
          <p:spPr bwMode="auto">
            <a:xfrm rot="2913539">
              <a:off x="4752" y="3600"/>
              <a:ext cx="420" cy="121"/>
            </a:xfrm>
            <a:prstGeom prst="notchedRightArrow">
              <a:avLst>
                <a:gd name="adj1" fmla="val 50000"/>
                <a:gd name="adj2" fmla="val 86777"/>
              </a:avLst>
            </a:prstGeom>
            <a:solidFill>
              <a:srgbClr val="99CCFF"/>
            </a:solidFill>
            <a:ln w="9525">
              <a:solidFill>
                <a:schemeClr val="tx1"/>
              </a:solidFill>
              <a:miter lim="800000"/>
              <a:headEnd/>
              <a:tailEnd/>
            </a:ln>
          </p:spPr>
          <p:txBody>
            <a:bodyPr wrap="none" anchor="ctr"/>
            <a:lstStyle/>
            <a:p>
              <a:pPr eaLnBrk="0" hangingPunct="0"/>
              <a:endParaRPr lang="en-US"/>
            </a:p>
          </p:txBody>
        </p:sp>
        <p:sp>
          <p:nvSpPr>
            <p:cNvPr id="148485" name="Text Box 5"/>
            <p:cNvSpPr txBox="1">
              <a:spLocks noChangeArrowheads="1"/>
            </p:cNvSpPr>
            <p:nvPr/>
          </p:nvSpPr>
          <p:spPr bwMode="auto">
            <a:xfrm>
              <a:off x="480" y="1200"/>
              <a:ext cx="818" cy="250"/>
            </a:xfrm>
            <a:prstGeom prst="rect">
              <a:avLst/>
            </a:prstGeom>
            <a:noFill/>
            <a:ln w="9525">
              <a:noFill/>
              <a:miter lim="800000"/>
              <a:headEnd/>
              <a:tailEnd/>
            </a:ln>
            <a:effectLst/>
          </p:spPr>
          <p:txBody>
            <a:bodyPr wrap="none">
              <a:spAutoFit/>
            </a:bodyPr>
            <a:lstStyle/>
            <a:p>
              <a:pPr eaLnBrk="0" hangingPunct="0">
                <a:defRPr/>
              </a:pPr>
              <a:r>
                <a:rPr lang="en-US" sz="2000" b="1">
                  <a:solidFill>
                    <a:schemeClr val="bg1"/>
                  </a:solidFill>
                  <a:effectLst>
                    <a:outerShdw blurRad="38100" dist="38100" dir="2700000" algn="tl">
                      <a:srgbClr val="C0C0C0"/>
                    </a:outerShdw>
                  </a:effectLst>
                  <a:cs typeface="+mn-cs"/>
                </a:rPr>
                <a:t>Year One</a:t>
              </a:r>
            </a:p>
          </p:txBody>
        </p:sp>
        <p:sp>
          <p:nvSpPr>
            <p:cNvPr id="148486" name="Text Box 6"/>
            <p:cNvSpPr txBox="1">
              <a:spLocks noChangeArrowheads="1"/>
            </p:cNvSpPr>
            <p:nvPr/>
          </p:nvSpPr>
          <p:spPr bwMode="auto">
            <a:xfrm>
              <a:off x="2976" y="1200"/>
              <a:ext cx="827" cy="250"/>
            </a:xfrm>
            <a:prstGeom prst="rect">
              <a:avLst/>
            </a:prstGeom>
            <a:noFill/>
            <a:ln w="9525">
              <a:noFill/>
              <a:miter lim="800000"/>
              <a:headEnd/>
              <a:tailEnd/>
            </a:ln>
            <a:effectLst/>
          </p:spPr>
          <p:txBody>
            <a:bodyPr wrap="none">
              <a:spAutoFit/>
            </a:bodyPr>
            <a:lstStyle/>
            <a:p>
              <a:pPr eaLnBrk="0" hangingPunct="0">
                <a:defRPr/>
              </a:pPr>
              <a:r>
                <a:rPr lang="en-US" sz="2000" b="1">
                  <a:solidFill>
                    <a:schemeClr val="bg1"/>
                  </a:solidFill>
                  <a:effectLst>
                    <a:outerShdw blurRad="38100" dist="38100" dir="2700000" algn="tl">
                      <a:srgbClr val="C0C0C0"/>
                    </a:outerShdw>
                  </a:effectLst>
                  <a:cs typeface="+mn-cs"/>
                </a:rPr>
                <a:t>Year Two</a:t>
              </a:r>
            </a:p>
          </p:txBody>
        </p:sp>
        <p:sp>
          <p:nvSpPr>
            <p:cNvPr id="148487" name="Text Box 7"/>
            <p:cNvSpPr txBox="1">
              <a:spLocks noChangeArrowheads="1"/>
            </p:cNvSpPr>
            <p:nvPr/>
          </p:nvSpPr>
          <p:spPr bwMode="auto">
            <a:xfrm>
              <a:off x="480" y="1440"/>
              <a:ext cx="5520" cy="231"/>
            </a:xfrm>
            <a:prstGeom prst="rect">
              <a:avLst/>
            </a:prstGeom>
            <a:noFill/>
            <a:ln w="9525">
              <a:noFill/>
              <a:miter lim="800000"/>
              <a:headEnd/>
              <a:tailEnd/>
            </a:ln>
            <a:effectLst/>
          </p:spPr>
          <p:txBody>
            <a:bodyPr>
              <a:spAutoFit/>
            </a:bodyPr>
            <a:lstStyle/>
            <a:p>
              <a:pPr eaLnBrk="0" hangingPunct="0">
                <a:defRPr/>
              </a:pPr>
              <a:r>
                <a:rPr lang="en-US">
                  <a:effectLst>
                    <a:outerShdw blurRad="38100" dist="38100" dir="2700000" algn="tl">
                      <a:srgbClr val="C0C0C0"/>
                    </a:outerShdw>
                  </a:effectLst>
                  <a:cs typeface="+mn-cs"/>
                </a:rPr>
                <a:t>Spring     Summer    Autumn    Winter    Spring    Summer    Autumn    Winter</a:t>
              </a:r>
            </a:p>
          </p:txBody>
        </p:sp>
        <p:pic>
          <p:nvPicPr>
            <p:cNvPr id="148489" name="Picture 9" descr="i_scapl"/>
            <p:cNvPicPr>
              <a:picLocks noChangeAspect="1" noChangeArrowheads="1"/>
            </p:cNvPicPr>
            <p:nvPr/>
          </p:nvPicPr>
          <p:blipFill>
            <a:blip r:embed="rId3" cstate="print"/>
            <a:srcRect l="7317" r="4878"/>
            <a:stretch>
              <a:fillRect/>
            </a:stretch>
          </p:blipFill>
          <p:spPr bwMode="auto">
            <a:xfrm>
              <a:off x="1344" y="2016"/>
              <a:ext cx="425" cy="477"/>
            </a:xfrm>
            <a:prstGeom prst="rect">
              <a:avLst/>
            </a:prstGeom>
            <a:noFill/>
            <a:ln w="3175">
              <a:solidFill>
                <a:srgbClr val="000000"/>
              </a:solidFill>
              <a:miter lim="800000"/>
              <a:headEnd/>
              <a:tailEnd/>
            </a:ln>
            <a:effectLst>
              <a:outerShdw dist="35921" dir="2700000" algn="ctr" rotWithShape="0">
                <a:schemeClr val="tx1"/>
              </a:outerShdw>
            </a:effectLst>
          </p:spPr>
        </p:pic>
        <p:pic>
          <p:nvPicPr>
            <p:cNvPr id="148490" name="Picture 10" descr="i-scap-nwd"/>
            <p:cNvPicPr>
              <a:picLocks noChangeAspect="1" noChangeArrowheads="1"/>
            </p:cNvPicPr>
            <p:nvPr/>
          </p:nvPicPr>
          <p:blipFill>
            <a:blip r:embed="rId4" cstate="print"/>
            <a:srcRect l="57500" t="50000" r="20000" b="19875"/>
            <a:stretch>
              <a:fillRect/>
            </a:stretch>
          </p:blipFill>
          <p:spPr bwMode="auto">
            <a:xfrm>
              <a:off x="2832" y="2016"/>
              <a:ext cx="422" cy="486"/>
            </a:xfrm>
            <a:prstGeom prst="rect">
              <a:avLst/>
            </a:prstGeom>
            <a:noFill/>
            <a:ln w="3175">
              <a:solidFill>
                <a:srgbClr val="000000"/>
              </a:solidFill>
              <a:miter lim="800000"/>
              <a:headEnd/>
              <a:tailEnd/>
            </a:ln>
            <a:effectLst>
              <a:outerShdw dist="35921" dir="2700000" algn="ctr" rotWithShape="0">
                <a:schemeClr val="tx2"/>
              </a:outerShdw>
            </a:effectLst>
          </p:spPr>
        </p:pic>
        <p:sp>
          <p:nvSpPr>
            <p:cNvPr id="148491" name="Text Box 11"/>
            <p:cNvSpPr txBox="1">
              <a:spLocks noChangeArrowheads="1"/>
            </p:cNvSpPr>
            <p:nvPr/>
          </p:nvSpPr>
          <p:spPr bwMode="auto">
            <a:xfrm>
              <a:off x="1296" y="1728"/>
              <a:ext cx="623" cy="250"/>
            </a:xfrm>
            <a:prstGeom prst="rect">
              <a:avLst/>
            </a:prstGeom>
            <a:noFill/>
            <a:ln w="9525">
              <a:noFill/>
              <a:miter lim="800000"/>
              <a:headEnd/>
              <a:tailEnd/>
            </a:ln>
            <a:effectLst/>
          </p:spPr>
          <p:txBody>
            <a:bodyPr>
              <a:spAutoFit/>
            </a:bodyPr>
            <a:lstStyle/>
            <a:p>
              <a:pPr eaLnBrk="0" hangingPunct="0">
                <a:defRPr/>
              </a:pPr>
              <a:r>
                <a:rPr lang="en-US" sz="2000">
                  <a:effectLst>
                    <a:outerShdw blurRad="38100" dist="38100" dir="2700000" algn="tl">
                      <a:srgbClr val="C0C0C0"/>
                    </a:outerShdw>
                  </a:effectLst>
                  <a:cs typeface="+mn-cs"/>
                </a:rPr>
                <a:t>larvae</a:t>
              </a:r>
            </a:p>
          </p:txBody>
        </p:sp>
        <p:sp>
          <p:nvSpPr>
            <p:cNvPr id="148492" name="Text Box 12"/>
            <p:cNvSpPr txBox="1">
              <a:spLocks noChangeArrowheads="1"/>
            </p:cNvSpPr>
            <p:nvPr/>
          </p:nvSpPr>
          <p:spPr bwMode="auto">
            <a:xfrm>
              <a:off x="2688" y="1728"/>
              <a:ext cx="676" cy="250"/>
            </a:xfrm>
            <a:prstGeom prst="rect">
              <a:avLst/>
            </a:prstGeom>
            <a:noFill/>
            <a:ln w="9525">
              <a:noFill/>
              <a:miter lim="800000"/>
              <a:headEnd/>
              <a:tailEnd/>
            </a:ln>
            <a:effectLst/>
          </p:spPr>
          <p:txBody>
            <a:bodyPr wrap="none">
              <a:spAutoFit/>
            </a:bodyPr>
            <a:lstStyle/>
            <a:p>
              <a:pPr eaLnBrk="0" hangingPunct="0">
                <a:defRPr/>
              </a:pPr>
              <a:r>
                <a:rPr lang="en-US" sz="2000">
                  <a:effectLst>
                    <a:outerShdw blurRad="38100" dist="38100" dir="2700000" algn="tl">
                      <a:srgbClr val="C0C0C0"/>
                    </a:outerShdw>
                  </a:effectLst>
                  <a:cs typeface="+mn-cs"/>
                </a:rPr>
                <a:t>nymphs</a:t>
              </a:r>
            </a:p>
          </p:txBody>
        </p:sp>
        <p:sp>
          <p:nvSpPr>
            <p:cNvPr id="148493" name="Text Box 13"/>
            <p:cNvSpPr txBox="1">
              <a:spLocks noChangeArrowheads="1"/>
            </p:cNvSpPr>
            <p:nvPr/>
          </p:nvSpPr>
          <p:spPr bwMode="auto">
            <a:xfrm>
              <a:off x="4176" y="1728"/>
              <a:ext cx="543" cy="250"/>
            </a:xfrm>
            <a:prstGeom prst="rect">
              <a:avLst/>
            </a:prstGeom>
            <a:noFill/>
            <a:ln w="9525">
              <a:noFill/>
              <a:miter lim="800000"/>
              <a:headEnd/>
              <a:tailEnd/>
            </a:ln>
            <a:effectLst/>
          </p:spPr>
          <p:txBody>
            <a:bodyPr wrap="none">
              <a:spAutoFit/>
            </a:bodyPr>
            <a:lstStyle/>
            <a:p>
              <a:pPr eaLnBrk="0" hangingPunct="0">
                <a:defRPr/>
              </a:pPr>
              <a:r>
                <a:rPr lang="en-US" sz="2000">
                  <a:effectLst>
                    <a:outerShdw blurRad="38100" dist="38100" dir="2700000" algn="tl">
                      <a:srgbClr val="C0C0C0"/>
                    </a:outerShdw>
                  </a:effectLst>
                  <a:cs typeface="+mn-cs"/>
                </a:rPr>
                <a:t>adults</a:t>
              </a:r>
            </a:p>
          </p:txBody>
        </p:sp>
        <p:pic>
          <p:nvPicPr>
            <p:cNvPr id="148495" name="Picture 15" descr="i-scap-fwd"/>
            <p:cNvPicPr>
              <a:picLocks noChangeAspect="1" noChangeArrowheads="1"/>
            </p:cNvPicPr>
            <p:nvPr/>
          </p:nvPicPr>
          <p:blipFill>
            <a:blip r:embed="rId5" cstate="print"/>
            <a:srcRect l="48750" t="30380" r="10001" b="8861"/>
            <a:stretch>
              <a:fillRect/>
            </a:stretch>
          </p:blipFill>
          <p:spPr bwMode="auto">
            <a:xfrm>
              <a:off x="4032" y="2064"/>
              <a:ext cx="389" cy="488"/>
            </a:xfrm>
            <a:prstGeom prst="rect">
              <a:avLst/>
            </a:prstGeom>
            <a:noFill/>
            <a:ln w="3175">
              <a:solidFill>
                <a:srgbClr val="000000"/>
              </a:solidFill>
              <a:miter lim="800000"/>
              <a:headEnd/>
              <a:tailEnd/>
            </a:ln>
            <a:effectLst>
              <a:outerShdw dist="35921" dir="2700000" algn="ctr" rotWithShape="0">
                <a:schemeClr val="tx2"/>
              </a:outerShdw>
            </a:effectLst>
          </p:spPr>
        </p:pic>
        <p:pic>
          <p:nvPicPr>
            <p:cNvPr id="148496" name="Picture 16" descr="i-scap-mwd"/>
            <p:cNvPicPr>
              <a:picLocks noChangeAspect="1" noChangeArrowheads="1"/>
            </p:cNvPicPr>
            <p:nvPr/>
          </p:nvPicPr>
          <p:blipFill>
            <a:blip r:embed="rId6" cstate="print"/>
            <a:srcRect l="31250" t="47163" r="35001"/>
            <a:stretch>
              <a:fillRect/>
            </a:stretch>
          </p:blipFill>
          <p:spPr bwMode="auto">
            <a:xfrm>
              <a:off x="4457" y="2064"/>
              <a:ext cx="365" cy="488"/>
            </a:xfrm>
            <a:prstGeom prst="rect">
              <a:avLst/>
            </a:prstGeom>
            <a:noFill/>
            <a:ln w="3175">
              <a:solidFill>
                <a:srgbClr val="000000"/>
              </a:solidFill>
              <a:miter lim="800000"/>
              <a:headEnd/>
              <a:tailEnd/>
            </a:ln>
            <a:effectLst>
              <a:outerShdw dist="35921" dir="2700000" algn="ctr" rotWithShape="0">
                <a:schemeClr val="tx2"/>
              </a:outerShdw>
            </a:effectLst>
          </p:spPr>
        </p:pic>
        <p:pic>
          <p:nvPicPr>
            <p:cNvPr id="148498" name="Picture 18" descr="deer"/>
            <p:cNvPicPr>
              <a:picLocks noChangeAspect="1" noChangeArrowheads="1"/>
            </p:cNvPicPr>
            <p:nvPr/>
          </p:nvPicPr>
          <p:blipFill>
            <a:blip r:embed="rId7" cstate="print"/>
            <a:srcRect l="12000" t="8000" r="14000" b="5000"/>
            <a:stretch>
              <a:fillRect/>
            </a:stretch>
          </p:blipFill>
          <p:spPr bwMode="auto">
            <a:xfrm>
              <a:off x="3984" y="2880"/>
              <a:ext cx="873" cy="816"/>
            </a:xfrm>
            <a:prstGeom prst="rect">
              <a:avLst/>
            </a:prstGeom>
            <a:noFill/>
            <a:effectLst>
              <a:outerShdw dist="35921" dir="2700000" algn="ctr" rotWithShape="0">
                <a:schemeClr val="tx2"/>
              </a:outerShdw>
            </a:effectLst>
          </p:spPr>
        </p:pic>
        <p:pic>
          <p:nvPicPr>
            <p:cNvPr id="148501" name="Picture 21" descr="MOUSE"/>
            <p:cNvPicPr>
              <a:picLocks noChangeAspect="1" noChangeArrowheads="1"/>
            </p:cNvPicPr>
            <p:nvPr/>
          </p:nvPicPr>
          <p:blipFill>
            <a:blip r:embed="rId8" cstate="print"/>
            <a:srcRect t="-5304" r="14804"/>
            <a:stretch>
              <a:fillRect/>
            </a:stretch>
          </p:blipFill>
          <p:spPr bwMode="auto">
            <a:xfrm>
              <a:off x="1152" y="2880"/>
              <a:ext cx="815" cy="807"/>
            </a:xfrm>
            <a:prstGeom prst="rect">
              <a:avLst/>
            </a:prstGeom>
            <a:noFill/>
            <a:effectLst>
              <a:outerShdw dist="35921" dir="2700000" algn="ctr" rotWithShape="0">
                <a:schemeClr val="tx2"/>
              </a:outerShdw>
            </a:effectLst>
          </p:spPr>
        </p:pic>
        <p:pic>
          <p:nvPicPr>
            <p:cNvPr id="148504" name="Picture 24" descr="MOUSE"/>
            <p:cNvPicPr>
              <a:picLocks noChangeAspect="1" noChangeArrowheads="1"/>
            </p:cNvPicPr>
            <p:nvPr/>
          </p:nvPicPr>
          <p:blipFill>
            <a:blip r:embed="rId8" cstate="print"/>
            <a:srcRect t="-5304" r="14804"/>
            <a:stretch>
              <a:fillRect/>
            </a:stretch>
          </p:blipFill>
          <p:spPr bwMode="auto">
            <a:xfrm>
              <a:off x="2640" y="2880"/>
              <a:ext cx="814" cy="807"/>
            </a:xfrm>
            <a:prstGeom prst="rect">
              <a:avLst/>
            </a:prstGeom>
            <a:noFill/>
            <a:effectLst>
              <a:outerShdw dist="35921" dir="2700000" algn="ctr" rotWithShape="0">
                <a:schemeClr val="tx2"/>
              </a:outerShdw>
            </a:effectLst>
          </p:spPr>
        </p:pic>
        <p:sp>
          <p:nvSpPr>
            <p:cNvPr id="332820" name="AutoShape 26"/>
            <p:cNvSpPr>
              <a:spLocks noChangeArrowheads="1"/>
            </p:cNvSpPr>
            <p:nvPr/>
          </p:nvSpPr>
          <p:spPr bwMode="auto">
            <a:xfrm>
              <a:off x="1872" y="2112"/>
              <a:ext cx="816" cy="163"/>
            </a:xfrm>
            <a:prstGeom prst="notchedRightArrow">
              <a:avLst>
                <a:gd name="adj1" fmla="val 50000"/>
                <a:gd name="adj2" fmla="val 125153"/>
              </a:avLst>
            </a:prstGeom>
            <a:solidFill>
              <a:srgbClr val="99CCFF"/>
            </a:solidFill>
            <a:ln w="9525">
              <a:solidFill>
                <a:schemeClr val="tx1"/>
              </a:solidFill>
              <a:miter lim="800000"/>
              <a:headEnd/>
              <a:tailEnd/>
            </a:ln>
          </p:spPr>
          <p:txBody>
            <a:bodyPr wrap="none" anchor="ctr"/>
            <a:lstStyle/>
            <a:p>
              <a:pPr eaLnBrk="0" hangingPunct="0"/>
              <a:endParaRPr lang="en-US"/>
            </a:p>
          </p:txBody>
        </p:sp>
        <p:sp>
          <p:nvSpPr>
            <p:cNvPr id="332821" name="AutoShape 27"/>
            <p:cNvSpPr>
              <a:spLocks noChangeArrowheads="1"/>
            </p:cNvSpPr>
            <p:nvPr/>
          </p:nvSpPr>
          <p:spPr bwMode="auto">
            <a:xfrm>
              <a:off x="3360" y="2112"/>
              <a:ext cx="576" cy="163"/>
            </a:xfrm>
            <a:prstGeom prst="notchedRightArrow">
              <a:avLst>
                <a:gd name="adj1" fmla="val 50000"/>
                <a:gd name="adj2" fmla="val 88344"/>
              </a:avLst>
            </a:prstGeom>
            <a:solidFill>
              <a:srgbClr val="99CCFF"/>
            </a:solidFill>
            <a:ln w="9525">
              <a:solidFill>
                <a:schemeClr val="tx1"/>
              </a:solidFill>
              <a:miter lim="800000"/>
              <a:headEnd/>
              <a:tailEnd/>
            </a:ln>
          </p:spPr>
          <p:txBody>
            <a:bodyPr wrap="none" anchor="ctr"/>
            <a:lstStyle/>
            <a:p>
              <a:pPr eaLnBrk="0" hangingPunct="0"/>
              <a:endParaRPr lang="en-US"/>
            </a:p>
          </p:txBody>
        </p:sp>
        <p:sp>
          <p:nvSpPr>
            <p:cNvPr id="332822" name="AutoShape 28"/>
            <p:cNvSpPr>
              <a:spLocks noChangeArrowheads="1"/>
            </p:cNvSpPr>
            <p:nvPr/>
          </p:nvSpPr>
          <p:spPr bwMode="auto">
            <a:xfrm>
              <a:off x="1488" y="2592"/>
              <a:ext cx="107" cy="244"/>
            </a:xfrm>
            <a:prstGeom prst="downArrow">
              <a:avLst>
                <a:gd name="adj1" fmla="val 50000"/>
                <a:gd name="adj2" fmla="val 57009"/>
              </a:avLst>
            </a:prstGeom>
            <a:solidFill>
              <a:srgbClr val="99CCFF"/>
            </a:solidFill>
            <a:ln w="9525">
              <a:solidFill>
                <a:schemeClr val="tx1"/>
              </a:solidFill>
              <a:miter lim="800000"/>
              <a:headEnd/>
              <a:tailEnd/>
            </a:ln>
          </p:spPr>
          <p:txBody>
            <a:bodyPr wrap="none" anchor="ctr"/>
            <a:lstStyle/>
            <a:p>
              <a:pPr eaLnBrk="0" hangingPunct="0"/>
              <a:endParaRPr lang="en-US"/>
            </a:p>
          </p:txBody>
        </p:sp>
        <p:sp>
          <p:nvSpPr>
            <p:cNvPr id="332823" name="AutoShape 29"/>
            <p:cNvSpPr>
              <a:spLocks noChangeArrowheads="1"/>
            </p:cNvSpPr>
            <p:nvPr/>
          </p:nvSpPr>
          <p:spPr bwMode="auto">
            <a:xfrm>
              <a:off x="3024" y="2592"/>
              <a:ext cx="106" cy="244"/>
            </a:xfrm>
            <a:prstGeom prst="downArrow">
              <a:avLst>
                <a:gd name="adj1" fmla="val 50000"/>
                <a:gd name="adj2" fmla="val 57547"/>
              </a:avLst>
            </a:prstGeom>
            <a:solidFill>
              <a:srgbClr val="99CCFF"/>
            </a:solidFill>
            <a:ln w="9525">
              <a:solidFill>
                <a:schemeClr val="tx1"/>
              </a:solidFill>
              <a:miter lim="800000"/>
              <a:headEnd/>
              <a:tailEnd/>
            </a:ln>
          </p:spPr>
          <p:txBody>
            <a:bodyPr wrap="none" anchor="ctr"/>
            <a:lstStyle/>
            <a:p>
              <a:pPr eaLnBrk="0" hangingPunct="0"/>
              <a:endParaRPr lang="en-US"/>
            </a:p>
          </p:txBody>
        </p:sp>
        <p:sp>
          <p:nvSpPr>
            <p:cNvPr id="332824" name="AutoShape 30"/>
            <p:cNvSpPr>
              <a:spLocks noChangeArrowheads="1"/>
            </p:cNvSpPr>
            <p:nvPr/>
          </p:nvSpPr>
          <p:spPr bwMode="auto">
            <a:xfrm>
              <a:off x="4368" y="2592"/>
              <a:ext cx="107" cy="244"/>
            </a:xfrm>
            <a:prstGeom prst="downArrow">
              <a:avLst>
                <a:gd name="adj1" fmla="val 50000"/>
                <a:gd name="adj2" fmla="val 57009"/>
              </a:avLst>
            </a:prstGeom>
            <a:solidFill>
              <a:srgbClr val="99CCFF"/>
            </a:solidFill>
            <a:ln w="9525">
              <a:solidFill>
                <a:schemeClr val="tx1"/>
              </a:solidFill>
              <a:miter lim="800000"/>
              <a:headEnd/>
              <a:tailEnd/>
            </a:ln>
          </p:spPr>
          <p:txBody>
            <a:bodyPr wrap="none" anchor="ctr"/>
            <a:lstStyle/>
            <a:p>
              <a:pPr eaLnBrk="0" hangingPunct="0"/>
              <a:endParaRPr lang="en-US"/>
            </a:p>
          </p:txBody>
        </p:sp>
        <p:sp>
          <p:nvSpPr>
            <p:cNvPr id="148512" name="Text Box 32"/>
            <p:cNvSpPr txBox="1">
              <a:spLocks noChangeArrowheads="1"/>
            </p:cNvSpPr>
            <p:nvPr/>
          </p:nvSpPr>
          <p:spPr bwMode="auto">
            <a:xfrm>
              <a:off x="4560" y="3840"/>
              <a:ext cx="1104" cy="332"/>
            </a:xfrm>
            <a:prstGeom prst="rect">
              <a:avLst/>
            </a:prstGeom>
            <a:solidFill>
              <a:srgbClr val="FFFFCC"/>
            </a:solidFill>
            <a:ln w="9525">
              <a:solidFill>
                <a:schemeClr val="tx1"/>
              </a:solidFill>
              <a:miter lim="800000"/>
              <a:headEnd/>
              <a:tailEnd/>
            </a:ln>
            <a:effectLst>
              <a:outerShdw dist="35921" dir="2700000" algn="ctr" rotWithShape="0">
                <a:schemeClr val="tx2"/>
              </a:outerShdw>
            </a:effectLst>
          </p:spPr>
          <p:txBody>
            <a:bodyPr>
              <a:spAutoFit/>
            </a:bodyPr>
            <a:lstStyle/>
            <a:p>
              <a:pPr algn="ctr" eaLnBrk="0" hangingPunct="0">
                <a:defRPr/>
              </a:pPr>
              <a:r>
                <a:rPr lang="en-US" sz="1400">
                  <a:cs typeface="+mn-cs"/>
                </a:rPr>
                <a:t>Adults mate,</a:t>
              </a:r>
            </a:p>
            <a:p>
              <a:pPr algn="ctr" eaLnBrk="0" hangingPunct="0">
                <a:defRPr/>
              </a:pPr>
              <a:r>
                <a:rPr lang="en-US" sz="1400">
                  <a:cs typeface="+mn-cs"/>
                </a:rPr>
                <a:t>produce eggs &amp; die</a:t>
              </a:r>
            </a:p>
          </p:txBody>
        </p:sp>
        <p:sp>
          <p:nvSpPr>
            <p:cNvPr id="332826" name="AutoShape 33"/>
            <p:cNvSpPr>
              <a:spLocks noChangeArrowheads="1"/>
            </p:cNvSpPr>
            <p:nvPr/>
          </p:nvSpPr>
          <p:spPr bwMode="auto">
            <a:xfrm>
              <a:off x="1056" y="2112"/>
              <a:ext cx="240" cy="163"/>
            </a:xfrm>
            <a:prstGeom prst="notchedRightArrow">
              <a:avLst>
                <a:gd name="adj1" fmla="val 50000"/>
                <a:gd name="adj2" fmla="val 36810"/>
              </a:avLst>
            </a:prstGeom>
            <a:solidFill>
              <a:srgbClr val="99CCFF"/>
            </a:solidFill>
            <a:ln w="9525">
              <a:solidFill>
                <a:schemeClr val="tx1"/>
              </a:solidFill>
              <a:miter lim="800000"/>
              <a:headEnd/>
              <a:tailEnd/>
            </a:ln>
          </p:spPr>
          <p:txBody>
            <a:bodyPr wrap="none" anchor="ctr"/>
            <a:lstStyle/>
            <a:p>
              <a:pPr eaLnBrk="0" hangingPunct="0"/>
              <a:endParaRPr lang="en-US"/>
            </a:p>
          </p:txBody>
        </p:sp>
        <p:pic>
          <p:nvPicPr>
            <p:cNvPr id="332827" name="Picture 34" descr="tickhatch"/>
            <p:cNvPicPr>
              <a:picLocks noChangeAspect="1" noChangeArrowheads="1"/>
            </p:cNvPicPr>
            <p:nvPr/>
          </p:nvPicPr>
          <p:blipFill>
            <a:blip r:embed="rId9" cstate="print"/>
            <a:srcRect l="8266" t="28270" r="41734" b="6635"/>
            <a:stretch>
              <a:fillRect/>
            </a:stretch>
          </p:blipFill>
          <p:spPr bwMode="auto">
            <a:xfrm>
              <a:off x="528" y="2016"/>
              <a:ext cx="478" cy="405"/>
            </a:xfrm>
            <a:prstGeom prst="rect">
              <a:avLst/>
            </a:prstGeom>
            <a:noFill/>
            <a:ln w="3175">
              <a:solidFill>
                <a:schemeClr val="tx1"/>
              </a:solidFill>
              <a:miter lim="800000"/>
              <a:headEnd/>
              <a:tailEnd/>
            </a:ln>
          </p:spPr>
        </p:pic>
        <p:sp>
          <p:nvSpPr>
            <p:cNvPr id="148515" name="Text Box 35"/>
            <p:cNvSpPr txBox="1">
              <a:spLocks noChangeArrowheads="1"/>
            </p:cNvSpPr>
            <p:nvPr/>
          </p:nvSpPr>
          <p:spPr bwMode="auto">
            <a:xfrm>
              <a:off x="528" y="1728"/>
              <a:ext cx="463" cy="250"/>
            </a:xfrm>
            <a:prstGeom prst="rect">
              <a:avLst/>
            </a:prstGeom>
            <a:noFill/>
            <a:ln w="9525">
              <a:noFill/>
              <a:miter lim="800000"/>
              <a:headEnd/>
              <a:tailEnd/>
            </a:ln>
            <a:effectLst/>
          </p:spPr>
          <p:txBody>
            <a:bodyPr wrap="none">
              <a:spAutoFit/>
            </a:bodyPr>
            <a:lstStyle/>
            <a:p>
              <a:pPr eaLnBrk="0" hangingPunct="0">
                <a:defRPr/>
              </a:pPr>
              <a:r>
                <a:rPr lang="en-US" sz="2000">
                  <a:effectLst>
                    <a:outerShdw blurRad="38100" dist="38100" dir="2700000" algn="tl">
                      <a:srgbClr val="C0C0C0"/>
                    </a:outerShdw>
                  </a:effectLst>
                  <a:cs typeface="+mn-cs"/>
                </a:rPr>
                <a:t>eggs</a:t>
              </a:r>
            </a:p>
          </p:txBody>
        </p:sp>
        <p:sp>
          <p:nvSpPr>
            <p:cNvPr id="332829" name="Text Box 36"/>
            <p:cNvSpPr txBox="1">
              <a:spLocks noChangeArrowheads="1"/>
            </p:cNvSpPr>
            <p:nvPr/>
          </p:nvSpPr>
          <p:spPr bwMode="auto">
            <a:xfrm>
              <a:off x="864" y="3984"/>
              <a:ext cx="2736" cy="155"/>
            </a:xfrm>
            <a:prstGeom prst="rect">
              <a:avLst/>
            </a:prstGeom>
            <a:noFill/>
            <a:ln w="9525">
              <a:noFill/>
              <a:miter lim="800000"/>
              <a:headEnd/>
              <a:tailEnd/>
            </a:ln>
          </p:spPr>
          <p:txBody>
            <a:bodyPr wrap="square">
              <a:spAutoFit/>
            </a:bodyPr>
            <a:lstStyle/>
            <a:p>
              <a:pPr>
                <a:spcBef>
                  <a:spcPct val="50000"/>
                </a:spcBef>
              </a:pPr>
              <a:r>
                <a:rPr lang="en-US" sz="1000" i="1" dirty="0">
                  <a:latin typeface="Century Gothic" pitchFamily="34" charset="0"/>
                </a:rPr>
                <a:t>Source:  Center for Vector-Borne Disease, University of Rhode Island</a:t>
              </a:r>
              <a:endParaRPr lang="en-US" sz="3200" u="sng" dirty="0">
                <a:latin typeface="Comic Sans MS" pitchFamily="66"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64" name="Title 1"/>
          <p:cNvSpPr>
            <a:spLocks noGrp="1"/>
          </p:cNvSpPr>
          <p:nvPr>
            <p:ph type="title"/>
          </p:nvPr>
        </p:nvSpPr>
        <p:spPr>
          <a:xfrm>
            <a:off x="685800" y="914400"/>
            <a:ext cx="8458200" cy="762000"/>
          </a:xfrm>
        </p:spPr>
        <p:txBody>
          <a:bodyPr/>
          <a:lstStyle/>
          <a:p>
            <a:pPr eaLnBrk="1" hangingPunct="1"/>
            <a:r>
              <a:rPr lang="en-US" sz="2800" dirty="0" smtClean="0"/>
              <a:t>When are you most likely to get Lyme disease?</a:t>
            </a:r>
          </a:p>
        </p:txBody>
      </p:sp>
      <p:sp>
        <p:nvSpPr>
          <p:cNvPr id="4" name="Content Placeholder 3"/>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28366" name="Picture 14" descr="While reported cases of Lyme disease can occur year-round, May, June, July, and August are the peak months for being diagnosed with Lyme disease, with June and July being the peak months.  April, September, October, and November have far fewer cases than the summer months, but December, January, February, and March have the fewest cases of reported Lyme disase."/>
          <p:cNvPicPr>
            <a:picLocks noChangeAspect="1" noChangeArrowheads="1"/>
          </p:cNvPicPr>
          <p:nvPr/>
        </p:nvPicPr>
        <p:blipFill>
          <a:blip r:embed="rId3" cstate="print"/>
          <a:srcRect/>
          <a:stretch>
            <a:fillRect/>
          </a:stretch>
        </p:blipFill>
        <p:spPr bwMode="auto">
          <a:xfrm>
            <a:off x="1371600" y="3004946"/>
            <a:ext cx="5867400" cy="3595879"/>
          </a:xfrm>
          <a:prstGeom prst="rect">
            <a:avLst/>
          </a:prstGeom>
          <a:noFill/>
        </p:spPr>
      </p:pic>
      <p:sp>
        <p:nvSpPr>
          <p:cNvPr id="6" name="TextBox 5"/>
          <p:cNvSpPr txBox="1"/>
          <p:nvPr/>
        </p:nvSpPr>
        <p:spPr>
          <a:xfrm>
            <a:off x="914400" y="2362200"/>
            <a:ext cx="8001000" cy="338554"/>
          </a:xfrm>
          <a:prstGeom prst="rect">
            <a:avLst/>
          </a:prstGeom>
          <a:noFill/>
        </p:spPr>
        <p:txBody>
          <a:bodyPr wrap="square" rtlCol="0">
            <a:spAutoFit/>
          </a:bodyPr>
          <a:lstStyle/>
          <a:p>
            <a:r>
              <a:rPr lang="en-US" sz="1600" dirty="0" smtClean="0"/>
              <a:t>Confirmed Lyme disease cases by month of disease onset--United States, 2001-2010</a:t>
            </a:r>
            <a:endParaRPr lang="en-US" sz="1600" dirty="0"/>
          </a:p>
        </p:txBody>
      </p:sp>
      <p:pic>
        <p:nvPicPr>
          <p:cNvPr id="7" name="Picture 2"/>
          <p:cNvPicPr>
            <a:picLocks noChangeAspect="1" noChangeArrowheads="1"/>
          </p:cNvPicPr>
          <p:nvPr/>
        </p:nvPicPr>
        <p:blipFill>
          <a:blip r:embed="rId4" cstate="print"/>
          <a:srcRect/>
          <a:stretch>
            <a:fillRect/>
          </a:stretch>
        </p:blipFill>
        <p:spPr bwMode="auto">
          <a:xfrm>
            <a:off x="7620000" y="5867400"/>
            <a:ext cx="1066800" cy="6173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AutoShape 2"/>
          <p:cNvSpPr>
            <a:spLocks noGrp="1" noChangeArrowheads="1"/>
          </p:cNvSpPr>
          <p:nvPr>
            <p:ph type="title"/>
          </p:nvPr>
        </p:nvSpPr>
        <p:spPr>
          <a:xfrm>
            <a:off x="685800" y="762000"/>
            <a:ext cx="8001000" cy="990600"/>
          </a:xfrm>
        </p:spPr>
        <p:txBody>
          <a:bodyPr/>
          <a:lstStyle/>
          <a:p>
            <a:pPr eaLnBrk="1" hangingPunct="1"/>
            <a:r>
              <a:rPr lang="en-US" sz="2800" dirty="0" smtClean="0"/>
              <a:t>Where do ticks live? </a:t>
            </a:r>
          </a:p>
        </p:txBody>
      </p:sp>
      <p:sp>
        <p:nvSpPr>
          <p:cNvPr id="336898" name="Rectangle 3"/>
          <p:cNvSpPr>
            <a:spLocks noGrp="1" noChangeArrowheads="1"/>
          </p:cNvSpPr>
          <p:nvPr>
            <p:ph idx="1"/>
          </p:nvPr>
        </p:nvSpPr>
        <p:spPr>
          <a:xfrm>
            <a:off x="838200" y="2362200"/>
            <a:ext cx="7693025" cy="609600"/>
          </a:xfrm>
        </p:spPr>
        <p:txBody>
          <a:bodyPr/>
          <a:lstStyle/>
          <a:p>
            <a:pPr eaLnBrk="1" hangingPunct="1">
              <a:buFont typeface="Wingdings" pitchFamily="2" charset="2"/>
              <a:buNone/>
            </a:pPr>
            <a:r>
              <a:rPr lang="en-US" sz="2400" dirty="0" smtClean="0"/>
              <a:t>Ticks thrive in shady, moist areas. </a:t>
            </a:r>
          </a:p>
        </p:txBody>
      </p:sp>
      <p:pic>
        <p:nvPicPr>
          <p:cNvPr id="336899" name="Picture 6" descr="Swing Set1"/>
          <p:cNvPicPr>
            <a:picLocks noChangeAspect="1" noChangeArrowheads="1"/>
          </p:cNvPicPr>
          <p:nvPr/>
        </p:nvPicPr>
        <p:blipFill>
          <a:blip r:embed="rId3" cstate="print"/>
          <a:srcRect/>
          <a:stretch>
            <a:fillRect/>
          </a:stretch>
        </p:blipFill>
        <p:spPr bwMode="auto">
          <a:xfrm>
            <a:off x="990600" y="4876800"/>
            <a:ext cx="2743200" cy="1676400"/>
          </a:xfrm>
          <a:prstGeom prst="rect">
            <a:avLst/>
          </a:prstGeom>
          <a:noFill/>
          <a:ln w="38100">
            <a:solidFill>
              <a:schemeClr val="tx1"/>
            </a:solidFill>
            <a:miter lim="800000"/>
            <a:headEnd/>
            <a:tailEnd/>
          </a:ln>
        </p:spPr>
      </p:pic>
      <p:pic>
        <p:nvPicPr>
          <p:cNvPr id="336900" name="Picture 8" descr="MPPH03826I0000[1]"/>
          <p:cNvPicPr>
            <a:picLocks noChangeAspect="1" noChangeArrowheads="1"/>
          </p:cNvPicPr>
          <p:nvPr/>
        </p:nvPicPr>
        <p:blipFill>
          <a:blip r:embed="rId4" cstate="print"/>
          <a:srcRect/>
          <a:stretch>
            <a:fillRect/>
          </a:stretch>
        </p:blipFill>
        <p:spPr bwMode="auto">
          <a:xfrm>
            <a:off x="5867400" y="2971800"/>
            <a:ext cx="2743200" cy="1668463"/>
          </a:xfrm>
          <a:prstGeom prst="rect">
            <a:avLst/>
          </a:prstGeom>
          <a:noFill/>
          <a:ln w="38100">
            <a:solidFill>
              <a:schemeClr val="tx1"/>
            </a:solidFill>
            <a:miter lim="800000"/>
            <a:headEnd/>
            <a:tailEnd/>
          </a:ln>
        </p:spPr>
      </p:pic>
      <p:pic>
        <p:nvPicPr>
          <p:cNvPr id="336901" name="Picture 4" descr="Pachysandra - Kirby"/>
          <p:cNvPicPr>
            <a:picLocks noChangeAspect="1" noChangeArrowheads="1"/>
          </p:cNvPicPr>
          <p:nvPr/>
        </p:nvPicPr>
        <p:blipFill>
          <a:blip r:embed="rId5" cstate="print"/>
          <a:srcRect/>
          <a:stretch>
            <a:fillRect/>
          </a:stretch>
        </p:blipFill>
        <p:spPr bwMode="auto">
          <a:xfrm>
            <a:off x="1066800" y="2971800"/>
            <a:ext cx="1219200" cy="1676400"/>
          </a:xfrm>
          <a:prstGeom prst="rect">
            <a:avLst/>
          </a:prstGeom>
          <a:noFill/>
          <a:ln w="38100">
            <a:solidFill>
              <a:schemeClr val="tx1"/>
            </a:solidFill>
            <a:miter lim="800000"/>
            <a:headEnd/>
            <a:tailEnd/>
          </a:ln>
        </p:spPr>
      </p:pic>
      <p:pic>
        <p:nvPicPr>
          <p:cNvPr id="336902" name="Picture 5" descr="wall_leaves"/>
          <p:cNvPicPr>
            <a:picLocks noChangeAspect="1" noChangeArrowheads="1"/>
          </p:cNvPicPr>
          <p:nvPr/>
        </p:nvPicPr>
        <p:blipFill>
          <a:blip r:embed="rId6" cstate="print"/>
          <a:srcRect/>
          <a:stretch>
            <a:fillRect/>
          </a:stretch>
        </p:blipFill>
        <p:spPr bwMode="auto">
          <a:xfrm>
            <a:off x="4191000" y="4876800"/>
            <a:ext cx="2743200" cy="1676400"/>
          </a:xfrm>
          <a:prstGeom prst="rect">
            <a:avLst/>
          </a:prstGeom>
          <a:noFill/>
          <a:ln w="38100">
            <a:solidFill>
              <a:schemeClr val="tx1"/>
            </a:solidFill>
            <a:miter lim="800000"/>
            <a:headEnd/>
            <a:tailEnd/>
          </a:ln>
        </p:spPr>
      </p:pic>
      <p:pic>
        <p:nvPicPr>
          <p:cNvPr id="336903" name="Picture 10" descr="MPj04011130000[1]"/>
          <p:cNvPicPr>
            <a:picLocks noChangeAspect="1" noChangeArrowheads="1"/>
          </p:cNvPicPr>
          <p:nvPr/>
        </p:nvPicPr>
        <p:blipFill>
          <a:blip r:embed="rId7" cstate="print"/>
          <a:srcRect/>
          <a:stretch>
            <a:fillRect/>
          </a:stretch>
        </p:blipFill>
        <p:spPr bwMode="auto">
          <a:xfrm>
            <a:off x="7467600" y="4876800"/>
            <a:ext cx="1122363" cy="1676400"/>
          </a:xfrm>
          <a:prstGeom prst="rect">
            <a:avLst/>
          </a:prstGeom>
          <a:noFill/>
          <a:ln w="38100">
            <a:solidFill>
              <a:schemeClr val="tx1"/>
            </a:solidFill>
            <a:miter lim="800000"/>
            <a:headEnd/>
            <a:tailEnd/>
          </a:ln>
        </p:spPr>
      </p:pic>
      <p:pic>
        <p:nvPicPr>
          <p:cNvPr id="336904" name="Picture 11" descr="MPj04393140000[1]"/>
          <p:cNvPicPr>
            <a:picLocks noChangeAspect="1" noChangeArrowheads="1"/>
          </p:cNvPicPr>
          <p:nvPr/>
        </p:nvPicPr>
        <p:blipFill>
          <a:blip r:embed="rId8" cstate="print"/>
          <a:srcRect/>
          <a:stretch>
            <a:fillRect/>
          </a:stretch>
        </p:blipFill>
        <p:spPr bwMode="auto">
          <a:xfrm>
            <a:off x="2819400" y="2971800"/>
            <a:ext cx="2514600" cy="1684338"/>
          </a:xfrm>
          <a:prstGeom prst="rect">
            <a:avLst/>
          </a:prstGeom>
          <a:noFill/>
          <a:ln w="38100">
            <a:solidFill>
              <a:schemeClr val="tx1"/>
            </a:solidFill>
            <a:miter lim="800000"/>
            <a:headEnd/>
            <a:tailEnd/>
          </a:ln>
        </p:spPr>
      </p:pic>
      <p:sp>
        <p:nvSpPr>
          <p:cNvPr id="438274" name="AutoShape 2" descr="Image result for how ticks atta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8276" name="AutoShape 4" descr="Image result for how ticks atta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itle 1"/>
          <p:cNvSpPr>
            <a:spLocks noGrp="1"/>
          </p:cNvSpPr>
          <p:nvPr>
            <p:ph type="title"/>
          </p:nvPr>
        </p:nvSpPr>
        <p:spPr>
          <a:xfrm>
            <a:off x="762000" y="762000"/>
            <a:ext cx="7924800" cy="914400"/>
          </a:xfrm>
        </p:spPr>
        <p:txBody>
          <a:bodyPr/>
          <a:lstStyle/>
          <a:p>
            <a:pPr eaLnBrk="1" hangingPunct="1"/>
            <a:r>
              <a:rPr lang="en-US" sz="2800" dirty="0" smtClean="0"/>
              <a:t>Engorged blacklegged ticks may fool you.</a:t>
            </a:r>
          </a:p>
        </p:txBody>
      </p:sp>
      <p:pic>
        <p:nvPicPr>
          <p:cNvPr id="338946" name="Picture 4" descr="DeerTickGroup"/>
          <p:cNvPicPr>
            <a:picLocks noGrp="1" noChangeAspect="1" noChangeArrowheads="1"/>
          </p:cNvPicPr>
          <p:nvPr>
            <p:ph idx="1"/>
          </p:nvPr>
        </p:nvPicPr>
        <p:blipFill>
          <a:blip r:embed="rId3" cstate="print"/>
          <a:srcRect/>
          <a:stretch>
            <a:fillRect/>
          </a:stretch>
        </p:blipFill>
        <p:spPr>
          <a:xfrm>
            <a:off x="1290638" y="2743200"/>
            <a:ext cx="6626225" cy="27432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Title 1"/>
          <p:cNvSpPr>
            <a:spLocks noGrp="1"/>
          </p:cNvSpPr>
          <p:nvPr>
            <p:ph type="title"/>
          </p:nvPr>
        </p:nvSpPr>
        <p:spPr>
          <a:xfrm>
            <a:off x="762000" y="762000"/>
            <a:ext cx="7924800" cy="838200"/>
          </a:xfrm>
        </p:spPr>
        <p:txBody>
          <a:bodyPr/>
          <a:lstStyle/>
          <a:p>
            <a:pPr eaLnBrk="1" hangingPunct="1"/>
            <a:r>
              <a:rPr lang="en-US" sz="2800" dirty="0" smtClean="0"/>
              <a:t>Ticks attach with a unique mouthpart</a:t>
            </a:r>
          </a:p>
        </p:txBody>
      </p:sp>
      <p:pic>
        <p:nvPicPr>
          <p:cNvPr id="339970" name="Picture 2"/>
          <p:cNvPicPr>
            <a:picLocks noGrp="1" noChangeAspect="1" noChangeArrowheads="1"/>
          </p:cNvPicPr>
          <p:nvPr>
            <p:ph idx="1"/>
          </p:nvPr>
        </p:nvPicPr>
        <p:blipFill>
          <a:blip r:embed="rId3" cstate="print"/>
          <a:srcRect/>
          <a:stretch>
            <a:fillRect/>
          </a:stretch>
        </p:blipFill>
        <p:spPr>
          <a:xfrm rot="16200000">
            <a:off x="4781266" y="3219734"/>
            <a:ext cx="3924868"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35202" name="Picture 2" descr="Image result for tick mouthparts"/>
          <p:cNvPicPr>
            <a:picLocks noChangeAspect="1" noChangeArrowheads="1"/>
          </p:cNvPicPr>
          <p:nvPr/>
        </p:nvPicPr>
        <p:blipFill>
          <a:blip r:embed="rId4" cstate="print"/>
          <a:srcRect/>
          <a:stretch>
            <a:fillRect/>
          </a:stretch>
        </p:blipFill>
        <p:spPr bwMode="auto">
          <a:xfrm>
            <a:off x="1350264" y="2590800"/>
            <a:ext cx="3526536"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35204" name="AutoShape 4" descr="Image result for how ticks atta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5206" name="AutoShape 6" descr="Image result for how ticks atta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5208" name="AutoShape 8" descr="Image result for how ticks atta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5210" name="AutoShape 10" descr="Image result for how ticks atta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5212" name="AutoShape 12" descr="Image result for how ticks atta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5214" name="AutoShape 14" descr="Image result for how ticks atta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AutoShape 2"/>
          <p:cNvSpPr>
            <a:spLocks noGrp="1" noChangeArrowheads="1"/>
          </p:cNvSpPr>
          <p:nvPr>
            <p:ph type="title"/>
          </p:nvPr>
        </p:nvSpPr>
        <p:spPr/>
        <p:txBody>
          <a:bodyPr/>
          <a:lstStyle/>
          <a:p>
            <a:pPr eaLnBrk="1" hangingPunct="1"/>
            <a:r>
              <a:rPr lang="en-US" sz="2800" dirty="0" smtClean="0"/>
              <a:t>What’s the best way to remove a tick?</a:t>
            </a:r>
          </a:p>
        </p:txBody>
      </p:sp>
      <p:sp>
        <p:nvSpPr>
          <p:cNvPr id="340994" name="Rectangle 3"/>
          <p:cNvSpPr>
            <a:spLocks noGrp="1" noChangeArrowheads="1"/>
          </p:cNvSpPr>
          <p:nvPr>
            <p:ph idx="1"/>
          </p:nvPr>
        </p:nvSpPr>
        <p:spPr>
          <a:xfrm>
            <a:off x="838200" y="2438400"/>
            <a:ext cx="7772400" cy="4114800"/>
          </a:xfrm>
        </p:spPr>
        <p:txBody>
          <a:bodyPr/>
          <a:lstStyle/>
          <a:p>
            <a:pPr eaLnBrk="1" hangingPunct="1">
              <a:buFont typeface="Wingdings" pitchFamily="2" charset="2"/>
              <a:buChar char="Ø"/>
            </a:pPr>
            <a:r>
              <a:rPr lang="en-US" sz="2000" dirty="0" smtClean="0"/>
              <a:t>Use fine-tipped tweezers.</a:t>
            </a:r>
          </a:p>
          <a:p>
            <a:pPr eaLnBrk="1" hangingPunct="1">
              <a:buFont typeface="Wingdings" pitchFamily="2" charset="2"/>
              <a:buChar char="Ø"/>
            </a:pPr>
            <a:r>
              <a:rPr lang="en-US" sz="2000" dirty="0" smtClean="0"/>
              <a:t>Grasp the tick by the mouthpart close to the skin.</a:t>
            </a:r>
          </a:p>
          <a:p>
            <a:pPr eaLnBrk="1" hangingPunct="1">
              <a:buFont typeface="Wingdings" pitchFamily="2" charset="2"/>
              <a:buChar char="Ø"/>
            </a:pPr>
            <a:r>
              <a:rPr lang="en-US" sz="2000" dirty="0" smtClean="0"/>
              <a:t>Pull straight back with a slow, steady force.</a:t>
            </a:r>
          </a:p>
          <a:p>
            <a:pPr eaLnBrk="1" hangingPunct="1">
              <a:buFont typeface="Wingdings" pitchFamily="2" charset="2"/>
              <a:buChar char="Ø"/>
            </a:pPr>
            <a:r>
              <a:rPr lang="en-US" sz="2000" dirty="0" smtClean="0"/>
              <a:t>Avoid crushing the tick’s body.</a:t>
            </a:r>
          </a:p>
          <a:p>
            <a:pPr eaLnBrk="1" hangingPunct="1">
              <a:buFont typeface="Wingdings" pitchFamily="2" charset="2"/>
              <a:buChar char="Ø"/>
            </a:pPr>
            <a:r>
              <a:rPr lang="en-US" sz="2000" dirty="0" smtClean="0"/>
              <a:t>Place tick in a plastic vial or zip-lock bag for testing.</a:t>
            </a:r>
          </a:p>
          <a:p>
            <a:pPr eaLnBrk="1" hangingPunct="1">
              <a:buFont typeface="Wingdings" pitchFamily="2" charset="2"/>
              <a:buChar char="Ø"/>
            </a:pPr>
            <a:r>
              <a:rPr lang="en-US" sz="2000" dirty="0" smtClean="0"/>
              <a:t>Wash area and disinfect the bite site.</a:t>
            </a:r>
          </a:p>
          <a:p>
            <a:pPr eaLnBrk="1" hangingPunct="1">
              <a:buFont typeface="Wingdings" pitchFamily="2" charset="2"/>
              <a:buChar char="Ø"/>
            </a:pPr>
            <a:r>
              <a:rPr lang="en-US" sz="2000" dirty="0" smtClean="0"/>
              <a:t>Record the date and location of the bite.</a:t>
            </a:r>
          </a:p>
          <a:p>
            <a:pPr eaLnBrk="1" hangingPunct="1">
              <a:buFont typeface="Wingdings" pitchFamily="2" charset="2"/>
              <a:buChar char="Ø"/>
            </a:pPr>
            <a:r>
              <a:rPr lang="en-US" sz="2000" dirty="0" smtClean="0"/>
              <a:t>Watch for early symptoms.</a:t>
            </a:r>
          </a:p>
          <a:p>
            <a:pPr eaLnBrk="1" hangingPunct="1">
              <a:buFont typeface="Wingdings" pitchFamily="2" charset="2"/>
              <a:buChar char="Ø"/>
            </a:pPr>
            <a:endParaRPr lang="en-US" sz="2000" dirty="0" smtClean="0"/>
          </a:p>
          <a:p>
            <a:pPr eaLnBrk="1" hangingPunct="1">
              <a:lnSpc>
                <a:spcPct val="80000"/>
              </a:lnSpc>
              <a:buFont typeface="Wingdings" pitchFamily="2" charset="2"/>
              <a:buNone/>
            </a:pPr>
            <a:endParaRPr lang="en-US" sz="2000" dirty="0" smtClean="0"/>
          </a:p>
        </p:txBody>
      </p:sp>
      <p:pic>
        <p:nvPicPr>
          <p:cNvPr id="5" name="Picture 4" descr="tick removal.jpg"/>
          <p:cNvPicPr>
            <a:picLocks noChangeAspect="1"/>
          </p:cNvPicPr>
          <p:nvPr/>
        </p:nvPicPr>
        <p:blipFill>
          <a:blip r:embed="rId3" cstate="print"/>
          <a:stretch>
            <a:fillRect/>
          </a:stretch>
        </p:blipFill>
        <p:spPr>
          <a:xfrm>
            <a:off x="5638800" y="4949646"/>
            <a:ext cx="2971800" cy="142052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AutoShape 2"/>
          <p:cNvSpPr>
            <a:spLocks noGrp="1" noChangeArrowheads="1"/>
          </p:cNvSpPr>
          <p:nvPr>
            <p:ph type="title"/>
          </p:nvPr>
        </p:nvSpPr>
        <p:spPr/>
        <p:txBody>
          <a:bodyPr/>
          <a:lstStyle/>
          <a:p>
            <a:pPr eaLnBrk="1" hangingPunct="1"/>
            <a:r>
              <a:rPr lang="en-US" sz="2800" dirty="0" smtClean="0"/>
              <a:t>Tick Removal DON’Ts</a:t>
            </a:r>
          </a:p>
        </p:txBody>
      </p:sp>
      <p:sp>
        <p:nvSpPr>
          <p:cNvPr id="343042" name="Text Box 8"/>
          <p:cNvSpPr txBox="1">
            <a:spLocks noChangeArrowheads="1"/>
          </p:cNvSpPr>
          <p:nvPr/>
        </p:nvSpPr>
        <p:spPr bwMode="auto">
          <a:xfrm>
            <a:off x="1295400" y="2741613"/>
            <a:ext cx="7315200" cy="3192462"/>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Ø"/>
            </a:pPr>
            <a:r>
              <a:rPr lang="en-US" sz="2000" dirty="0"/>
              <a:t>Don’t squeeze or rupture the </a:t>
            </a:r>
            <a:r>
              <a:rPr lang="en-US" sz="2000" dirty="0" smtClean="0"/>
              <a:t>tick. </a:t>
            </a:r>
            <a:endParaRPr lang="en-US" sz="2000" dirty="0"/>
          </a:p>
          <a:p>
            <a:pPr eaLnBrk="0" hangingPunct="0">
              <a:spcBef>
                <a:spcPct val="50000"/>
              </a:spcBef>
              <a:buFont typeface="Wingdings" pitchFamily="2" charset="2"/>
              <a:buChar char="Ø"/>
            </a:pPr>
            <a:endParaRPr lang="en-US" sz="2000" dirty="0"/>
          </a:p>
          <a:p>
            <a:pPr eaLnBrk="0" hangingPunct="0">
              <a:spcBef>
                <a:spcPct val="50000"/>
              </a:spcBef>
              <a:buFont typeface="Wingdings" pitchFamily="2" charset="2"/>
              <a:buChar char="Ø"/>
            </a:pPr>
            <a:r>
              <a:rPr lang="en-US" sz="2000" dirty="0"/>
              <a:t>Don’t pour kerosene or nail polish remover on the </a:t>
            </a:r>
            <a:r>
              <a:rPr lang="en-US" sz="2000" dirty="0" smtClean="0"/>
              <a:t>tick. </a:t>
            </a:r>
            <a:endParaRPr lang="en-US" sz="2000" dirty="0"/>
          </a:p>
          <a:p>
            <a:pPr eaLnBrk="0" hangingPunct="0">
              <a:spcBef>
                <a:spcPct val="50000"/>
              </a:spcBef>
              <a:buFont typeface="Wingdings" pitchFamily="2" charset="2"/>
              <a:buChar char="Ø"/>
            </a:pPr>
            <a:endParaRPr lang="en-US" sz="2000" dirty="0"/>
          </a:p>
          <a:p>
            <a:pPr eaLnBrk="0" hangingPunct="0">
              <a:spcBef>
                <a:spcPct val="50000"/>
              </a:spcBef>
              <a:buFont typeface="Wingdings" pitchFamily="2" charset="2"/>
              <a:buChar char="Ø"/>
            </a:pPr>
            <a:r>
              <a:rPr lang="en-US" sz="2000" dirty="0"/>
              <a:t>Don’t rub Vaseline or Petroleum Jelly on the </a:t>
            </a:r>
            <a:r>
              <a:rPr lang="en-US" sz="2000" dirty="0" smtClean="0"/>
              <a:t>tick.</a:t>
            </a:r>
            <a:endParaRPr lang="en-US" sz="2000" dirty="0"/>
          </a:p>
          <a:p>
            <a:pPr eaLnBrk="0" hangingPunct="0">
              <a:spcBef>
                <a:spcPct val="50000"/>
              </a:spcBef>
              <a:buFont typeface="Wingdings" pitchFamily="2" charset="2"/>
              <a:buChar char="Ø"/>
            </a:pPr>
            <a:endParaRPr lang="en-US" sz="2000" dirty="0"/>
          </a:p>
          <a:p>
            <a:pPr eaLnBrk="0" hangingPunct="0">
              <a:spcBef>
                <a:spcPct val="50000"/>
              </a:spcBef>
              <a:buFont typeface="Wingdings" pitchFamily="2" charset="2"/>
              <a:buChar char="Ø"/>
            </a:pPr>
            <a:r>
              <a:rPr lang="en-US" sz="2000" dirty="0"/>
              <a:t>Don’t do ANYTHING that might otherwise traumatize the </a:t>
            </a:r>
            <a:r>
              <a:rPr lang="en-US" sz="2000" dirty="0" smtClean="0"/>
              <a:t>tick. </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Title 1"/>
          <p:cNvSpPr>
            <a:spLocks noGrp="1"/>
          </p:cNvSpPr>
          <p:nvPr>
            <p:ph type="title"/>
          </p:nvPr>
        </p:nvSpPr>
        <p:spPr/>
        <p:txBody>
          <a:bodyPr/>
          <a:lstStyle/>
          <a:p>
            <a:pPr eaLnBrk="1" hangingPunct="1"/>
            <a:r>
              <a:rPr lang="en-US" sz="2800" dirty="0" smtClean="0"/>
              <a:t>Where do you send a tick for testing?</a:t>
            </a:r>
          </a:p>
        </p:txBody>
      </p:sp>
      <p:sp>
        <p:nvSpPr>
          <p:cNvPr id="345090" name="Content Placeholder 2"/>
          <p:cNvSpPr>
            <a:spLocks noGrp="1"/>
          </p:cNvSpPr>
          <p:nvPr>
            <p:ph idx="1"/>
          </p:nvPr>
        </p:nvSpPr>
        <p:spPr>
          <a:xfrm>
            <a:off x="838200" y="2590800"/>
            <a:ext cx="7848600" cy="3962400"/>
          </a:xfrm>
        </p:spPr>
        <p:txBody>
          <a:bodyPr/>
          <a:lstStyle/>
          <a:p>
            <a:pPr eaLnBrk="1" hangingPunct="1">
              <a:buFont typeface="Wingdings" pitchFamily="2" charset="2"/>
              <a:buChar char="Ø"/>
            </a:pPr>
            <a:r>
              <a:rPr lang="en-US" sz="2000" dirty="0" smtClean="0"/>
              <a:t>Check with your local Health Department to see if they identify and/or test ticks. </a:t>
            </a:r>
          </a:p>
          <a:p>
            <a:pPr eaLnBrk="1" hangingPunct="1">
              <a:buFont typeface="Wingdings" pitchFamily="2" charset="2"/>
              <a:buChar char="Ø"/>
            </a:pPr>
            <a:r>
              <a:rPr lang="en-US" sz="2000" dirty="0" smtClean="0"/>
              <a:t>UMass Amherst Laboratory of Medical Zoology and</a:t>
            </a:r>
          </a:p>
          <a:p>
            <a:pPr eaLnBrk="1" hangingPunct="1">
              <a:buNone/>
            </a:pPr>
            <a:r>
              <a:rPr lang="en-US" sz="2000" dirty="0" smtClean="0"/>
              <a:t>     </a:t>
            </a:r>
            <a:r>
              <a:rPr lang="en-US" sz="2000" kern="1200" dirty="0" smtClean="0">
                <a:latin typeface="Arial" charset="0"/>
              </a:rPr>
              <a:t>University of Connecticut Veterinary Medical Diagnostic Laboratory identify and test ticks for a fee.</a:t>
            </a:r>
          </a:p>
          <a:p>
            <a:pPr eaLnBrk="1" hangingPunct="1">
              <a:buFont typeface="Wingdings" pitchFamily="2" charset="2"/>
              <a:buChar char="Ø"/>
            </a:pPr>
            <a:r>
              <a:rPr lang="en-US" sz="2000" kern="1200" dirty="0" smtClean="0">
                <a:latin typeface="Arial" charset="0"/>
              </a:rPr>
              <a:t>University of Rhode Island Tick Encounter Resource Center and University of Maine Cooperative Extension Service identify ticks for free.</a:t>
            </a:r>
          </a:p>
          <a:p>
            <a:pPr eaLnBrk="1" hangingPunct="1">
              <a:buFont typeface="Wingdings" pitchFamily="2" charset="2"/>
              <a:buChar char="Ø"/>
            </a:pPr>
            <a:r>
              <a:rPr lang="en-US" sz="2000" kern="1200" dirty="0" smtClean="0">
                <a:latin typeface="Arial" charset="0"/>
              </a:rPr>
              <a:t>Some private labs will test ticks for a fee.</a:t>
            </a:r>
            <a:r>
              <a:rPr lang="en-US" sz="2000" dirty="0" smtClean="0"/>
              <a:t> </a:t>
            </a:r>
          </a:p>
          <a:p>
            <a:pPr eaLnBrk="1" hangingPunct="1">
              <a:buFont typeface="Wingdings" pitchFamily="2" charset="2"/>
              <a:buChar char="Ø"/>
            </a:pPr>
            <a:endParaRPr lang="en-US" sz="2000" dirty="0" smtClean="0"/>
          </a:p>
          <a:p>
            <a:pPr marL="0" indent="0" algn="ctr" eaLnBrk="1" hangingPunct="1">
              <a:buNone/>
            </a:pPr>
            <a:r>
              <a:rPr lang="en-US" sz="1600" b="1" dirty="0" smtClean="0"/>
              <a:t>Don’t wait for tick-testing results if you suspect that you have contracted a tick-borne disease. See your physician immediately!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762000" y="762000"/>
            <a:ext cx="7924800" cy="914400"/>
          </a:xfrm>
        </p:spPr>
        <p:txBody>
          <a:bodyPr/>
          <a:lstStyle/>
          <a:p>
            <a:pPr eaLnBrk="1" hangingPunct="1"/>
            <a:r>
              <a:rPr lang="en-US" sz="2800" dirty="0" smtClean="0"/>
              <a:t>Named after first cases in Lyme, CT (1975)</a:t>
            </a:r>
          </a:p>
        </p:txBody>
      </p:sp>
      <p:pic>
        <p:nvPicPr>
          <p:cNvPr id="34818" name="Picture 2" descr="http://www.reocities.com/Athens/Acropolis/8650/polly.gif"/>
          <p:cNvPicPr>
            <a:picLocks noChangeAspect="1" noChangeArrowheads="1"/>
          </p:cNvPicPr>
          <p:nvPr/>
        </p:nvPicPr>
        <p:blipFill>
          <a:blip r:embed="rId3" cstate="print"/>
          <a:srcRect/>
          <a:stretch>
            <a:fillRect/>
          </a:stretch>
        </p:blipFill>
        <p:spPr bwMode="auto">
          <a:xfrm>
            <a:off x="1143000" y="2819400"/>
            <a:ext cx="2133600" cy="3048000"/>
          </a:xfrm>
          <a:prstGeom prst="rect">
            <a:avLst/>
          </a:prstGeom>
          <a:noFill/>
          <a:ln w="9525">
            <a:noFill/>
            <a:miter lim="800000"/>
            <a:headEnd/>
            <a:tailEnd/>
          </a:ln>
        </p:spPr>
      </p:pic>
      <p:pic>
        <p:nvPicPr>
          <p:cNvPr id="34820" name="Picture 6" descr="http://ecx.images-amazon.com/images/I/51GG8B7033L.jpg"/>
          <p:cNvPicPr>
            <a:picLocks noChangeAspect="1" noChangeArrowheads="1"/>
          </p:cNvPicPr>
          <p:nvPr/>
        </p:nvPicPr>
        <p:blipFill>
          <a:blip r:embed="rId4" cstate="print"/>
          <a:srcRect/>
          <a:stretch>
            <a:fillRect/>
          </a:stretch>
        </p:blipFill>
        <p:spPr bwMode="auto">
          <a:xfrm>
            <a:off x="6781801" y="2861177"/>
            <a:ext cx="1981200" cy="3006223"/>
          </a:xfrm>
          <a:prstGeom prst="rect">
            <a:avLst/>
          </a:prstGeom>
          <a:noFill/>
          <a:ln w="9525">
            <a:noFill/>
            <a:miter lim="800000"/>
            <a:headEnd/>
            <a:tailEnd/>
          </a:ln>
        </p:spPr>
      </p:pic>
      <p:pic>
        <p:nvPicPr>
          <p:cNvPr id="266242" name="Picture 2" descr="Location of Lyme, CT "/>
          <p:cNvPicPr>
            <a:picLocks noChangeAspect="1" noChangeArrowheads="1"/>
          </p:cNvPicPr>
          <p:nvPr/>
        </p:nvPicPr>
        <p:blipFill>
          <a:blip r:embed="rId5" cstate="print"/>
          <a:srcRect/>
          <a:stretch>
            <a:fillRect/>
          </a:stretch>
        </p:blipFill>
        <p:spPr bwMode="auto">
          <a:xfrm>
            <a:off x="3352800" y="2667000"/>
            <a:ext cx="3219450" cy="2171701"/>
          </a:xfrm>
          <a:prstGeom prst="rect">
            <a:avLst/>
          </a:prstGeom>
          <a:noFill/>
        </p:spPr>
      </p:pic>
      <p:sp>
        <p:nvSpPr>
          <p:cNvPr id="266244" name="AutoShape 4" descr="Official seal of Lyme, Connectic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46" name="AutoShape 6" descr="Official seal of Lyme, Connectic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7266" name="Picture 2" descr="Female blacklegged tick, Ixodes scapularis Say, questing on a stick. "/>
          <p:cNvPicPr>
            <a:picLocks noChangeAspect="1" noChangeArrowheads="1"/>
          </p:cNvPicPr>
          <p:nvPr/>
        </p:nvPicPr>
        <p:blipFill>
          <a:blip r:embed="rId6" cstate="print"/>
          <a:srcRect/>
          <a:stretch>
            <a:fillRect/>
          </a:stretch>
        </p:blipFill>
        <p:spPr bwMode="auto">
          <a:xfrm>
            <a:off x="4419600" y="4800600"/>
            <a:ext cx="1675126" cy="1001726"/>
          </a:xfrm>
          <a:prstGeom prst="rect">
            <a:avLst/>
          </a:prstGeom>
          <a:noFill/>
        </p:spPr>
      </p:pic>
      <p:sp>
        <p:nvSpPr>
          <p:cNvPr id="9" name="TextBox 8"/>
          <p:cNvSpPr txBox="1"/>
          <p:nvPr/>
        </p:nvSpPr>
        <p:spPr>
          <a:xfrm>
            <a:off x="3810000" y="5943600"/>
            <a:ext cx="2895600" cy="215444"/>
          </a:xfrm>
          <a:prstGeom prst="rect">
            <a:avLst/>
          </a:prstGeom>
          <a:noFill/>
        </p:spPr>
        <p:txBody>
          <a:bodyPr wrap="square" rtlCol="0">
            <a:spAutoFit/>
          </a:bodyPr>
          <a:lstStyle/>
          <a:p>
            <a:r>
              <a:rPr lang="en-US" sz="800" dirty="0" smtClean="0"/>
              <a:t>Photograph by Michael </a:t>
            </a:r>
            <a:r>
              <a:rPr lang="en-US" sz="800" dirty="0" err="1" smtClean="0"/>
              <a:t>Patnaude</a:t>
            </a:r>
            <a:r>
              <a:rPr lang="en-US" sz="800" dirty="0" smtClean="0"/>
              <a:t>, University of Florida.</a:t>
            </a:r>
            <a:endParaRPr lang="en-US" sz="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AutoShape 5"/>
          <p:cNvSpPr>
            <a:spLocks noGrp="1" noChangeArrowheads="1"/>
          </p:cNvSpPr>
          <p:nvPr>
            <p:ph type="title"/>
          </p:nvPr>
        </p:nvSpPr>
        <p:spPr/>
        <p:txBody>
          <a:bodyPr/>
          <a:lstStyle/>
          <a:p>
            <a:pPr eaLnBrk="1" hangingPunct="1"/>
            <a:r>
              <a:rPr lang="en-US" sz="2800" dirty="0" smtClean="0"/>
              <a:t>How do you avoid getting a tick bite?</a:t>
            </a:r>
          </a:p>
        </p:txBody>
      </p:sp>
      <p:pic>
        <p:nvPicPr>
          <p:cNvPr id="5" name="Content Placeholder 4" descr="BLAST_Logo_CMYK.jpg 2016.jpg"/>
          <p:cNvPicPr>
            <a:picLocks noGrp="1" noChangeAspect="1"/>
          </p:cNvPicPr>
          <p:nvPr>
            <p:ph idx="1"/>
          </p:nvPr>
        </p:nvPicPr>
        <p:blipFill>
          <a:blip r:embed="rId3" cstate="print"/>
          <a:stretch>
            <a:fillRect/>
          </a:stretch>
        </p:blipFill>
        <p:spPr>
          <a:xfrm>
            <a:off x="2590800" y="2819400"/>
            <a:ext cx="4379912" cy="3137609"/>
          </a:xfrm>
          <a:prstGeom prst="rect">
            <a:avLst/>
          </a:prstGeom>
        </p:spPr>
      </p:pic>
    </p:spTree>
  </p:cSld>
  <p:clrMapOvr>
    <a:masterClrMapping/>
  </p:clrMapOvr>
  <p:transition spd="slow">
    <p:sndAc>
      <p:end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228600" y="304800"/>
            <a:ext cx="8686800" cy="6324600"/>
          </a:xfrm>
        </p:spPr>
        <p:txBody>
          <a:bodyPr/>
          <a:lstStyle/>
          <a:p>
            <a:pPr eaLnBrk="1" hangingPunct="1"/>
            <a:r>
              <a:rPr lang="en-US" sz="20000" smtClean="0"/>
              <a:t>B</a:t>
            </a:r>
            <a:r>
              <a:rPr lang="en-US" sz="10000" smtClean="0"/>
              <a:t>LAST</a:t>
            </a:r>
            <a:endParaRPr lang="en-US" sz="20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AutoShape 2"/>
          <p:cNvSpPr>
            <a:spLocks noGrp="1" noChangeArrowheads="1"/>
          </p:cNvSpPr>
          <p:nvPr>
            <p:ph type="title"/>
          </p:nvPr>
        </p:nvSpPr>
        <p:spPr>
          <a:xfrm>
            <a:off x="685800" y="274638"/>
            <a:ext cx="8001000" cy="1477962"/>
          </a:xfrm>
        </p:spPr>
        <p:txBody>
          <a:bodyPr/>
          <a:lstStyle/>
          <a:p>
            <a:pPr eaLnBrk="1" hangingPunct="1"/>
            <a:r>
              <a:rPr lang="en-US" sz="2800" dirty="0" smtClean="0"/>
              <a:t>Bathe or shower soon after coming indoors.</a:t>
            </a:r>
          </a:p>
        </p:txBody>
      </p:sp>
      <p:sp>
        <p:nvSpPr>
          <p:cNvPr id="6" name="Text Placeholder 5"/>
          <p:cNvSpPr>
            <a:spLocks noGrp="1"/>
          </p:cNvSpPr>
          <p:nvPr>
            <p:ph type="body" idx="1"/>
          </p:nvPr>
        </p:nvSpPr>
        <p:spPr>
          <a:xfrm>
            <a:off x="1066800" y="2667001"/>
            <a:ext cx="3124200" cy="3276600"/>
          </a:xfrm>
        </p:spPr>
        <p:txBody>
          <a:bodyPr/>
          <a:lstStyle/>
          <a:p>
            <a:pPr algn="ctr"/>
            <a:r>
              <a:rPr lang="en-US" b="0" dirty="0" smtClean="0">
                <a:solidFill>
                  <a:srgbClr val="000000"/>
                </a:solidFill>
                <a:latin typeface="Arial" charset="0"/>
                <a:cs typeface="Helvetica" pitchFamily="34" charset="0"/>
              </a:rPr>
              <a:t>Bathing or showering</a:t>
            </a:r>
          </a:p>
          <a:p>
            <a:pPr algn="ctr"/>
            <a:r>
              <a:rPr lang="en-US" b="0" dirty="0" smtClean="0">
                <a:solidFill>
                  <a:srgbClr val="000000"/>
                </a:solidFill>
                <a:latin typeface="Arial" charset="0"/>
                <a:cs typeface="Helvetica" pitchFamily="34" charset="0"/>
              </a:rPr>
              <a:t> within 2 hours of </a:t>
            </a:r>
          </a:p>
          <a:p>
            <a:pPr algn="ctr"/>
            <a:r>
              <a:rPr lang="en-US" b="0" dirty="0" smtClean="0">
                <a:solidFill>
                  <a:srgbClr val="000000"/>
                </a:solidFill>
                <a:latin typeface="Arial" charset="0"/>
                <a:cs typeface="Helvetica" pitchFamily="34" charset="0"/>
              </a:rPr>
              <a:t>outdoor activity</a:t>
            </a:r>
          </a:p>
          <a:p>
            <a:pPr algn="ctr"/>
            <a:r>
              <a:rPr lang="en-US" b="0" dirty="0" smtClean="0">
                <a:solidFill>
                  <a:srgbClr val="000000"/>
                </a:solidFill>
                <a:latin typeface="Arial" charset="0"/>
                <a:cs typeface="Helvetica" pitchFamily="34" charset="0"/>
              </a:rPr>
              <a:t> helps remove ticks</a:t>
            </a:r>
          </a:p>
          <a:p>
            <a:pPr algn="ctr"/>
            <a:r>
              <a:rPr lang="en-US" b="0" dirty="0" smtClean="0">
                <a:solidFill>
                  <a:srgbClr val="000000"/>
                </a:solidFill>
                <a:latin typeface="Arial" charset="0"/>
                <a:cs typeface="Helvetica" pitchFamily="34" charset="0"/>
              </a:rPr>
              <a:t> that haven’t attached.</a:t>
            </a:r>
          </a:p>
          <a:p>
            <a:endParaRPr lang="en-US" dirty="0"/>
          </a:p>
        </p:txBody>
      </p:sp>
      <p:pic>
        <p:nvPicPr>
          <p:cNvPr id="4" name="Picture 5" descr="shutterstock_439040659"/>
          <p:cNvPicPr>
            <a:picLocks noGrp="1" noChangeAspect="1" noChangeArrowheads="1"/>
          </p:cNvPicPr>
          <p:nvPr>
            <p:ph sz="half" idx="2"/>
          </p:nvPr>
        </p:nvPicPr>
        <p:blipFill>
          <a:blip r:embed="rId3" cstate="print"/>
          <a:stretch>
            <a:fillRect/>
          </a:stretch>
        </p:blipFill>
        <p:spPr bwMode="auto">
          <a:xfrm>
            <a:off x="4648200" y="2514600"/>
            <a:ext cx="4040188" cy="3471803"/>
          </a:xfrm>
          <a:prstGeom prst="rect">
            <a:avLst/>
          </a:prstGeom>
          <a:ln>
            <a:noFill/>
          </a:ln>
          <a:effectLst>
            <a:softEdge rad="112500"/>
          </a:effectLst>
        </p:spPr>
      </p:pic>
      <p:sp>
        <p:nvSpPr>
          <p:cNvPr id="8" name="Content Placeholder 7"/>
          <p:cNvSpPr>
            <a:spLocks noGrp="1"/>
          </p:cNvSpPr>
          <p:nvPr>
            <p:ph sz="quarter" idx="4"/>
          </p:nvPr>
        </p:nvSpPr>
        <p:spPr>
          <a:xfrm>
            <a:off x="4645025" y="2895600"/>
            <a:ext cx="3965575" cy="3581400"/>
          </a:xfrm>
        </p:spPr>
        <p:txBody>
          <a:bodyPr/>
          <a:lstStyle/>
          <a:p>
            <a:endParaRPr lang="en-US" dirty="0"/>
          </a:p>
        </p:txBody>
      </p:sp>
    </p:spTree>
  </p:cSld>
  <p:clrMapOvr>
    <a:masterClrMapping/>
  </p:clrMapOvr>
  <p:transition spd="slow">
    <p:sndAc>
      <p:end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228600" y="304800"/>
            <a:ext cx="8686800" cy="6324600"/>
          </a:xfrm>
        </p:spPr>
        <p:txBody>
          <a:bodyPr/>
          <a:lstStyle/>
          <a:p>
            <a:pPr eaLnBrk="1" hangingPunct="1"/>
            <a:r>
              <a:rPr lang="en-US" sz="10000" smtClean="0"/>
              <a:t>B</a:t>
            </a:r>
            <a:r>
              <a:rPr lang="en-US" sz="20000" smtClean="0"/>
              <a:t>L</a:t>
            </a:r>
            <a:r>
              <a:rPr lang="en-US" sz="10000" smtClean="0"/>
              <a:t>AST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AutoShape 2"/>
          <p:cNvSpPr>
            <a:spLocks noGrp="1" noChangeArrowheads="1"/>
          </p:cNvSpPr>
          <p:nvPr>
            <p:ph type="title"/>
          </p:nvPr>
        </p:nvSpPr>
        <p:spPr/>
        <p:txBody>
          <a:bodyPr/>
          <a:lstStyle/>
          <a:p>
            <a:pPr eaLnBrk="1" hangingPunct="1"/>
            <a:r>
              <a:rPr lang="en-US" sz="2800" dirty="0" smtClean="0"/>
              <a:t>Look for ticks and rashes.</a:t>
            </a:r>
          </a:p>
        </p:txBody>
      </p:sp>
      <p:sp>
        <p:nvSpPr>
          <p:cNvPr id="352258" name="Rectangle 7"/>
          <p:cNvSpPr>
            <a:spLocks noGrp="1" noChangeArrowheads="1"/>
          </p:cNvSpPr>
          <p:nvPr>
            <p:ph type="body" sz="half" idx="2"/>
          </p:nvPr>
        </p:nvSpPr>
        <p:spPr>
          <a:xfrm>
            <a:off x="990600" y="2514600"/>
            <a:ext cx="7620000" cy="914400"/>
          </a:xfrm>
        </p:spPr>
        <p:txBody>
          <a:bodyPr/>
          <a:lstStyle/>
          <a:p>
            <a:pPr algn="ctr" eaLnBrk="1" hangingPunct="1">
              <a:buNone/>
            </a:pPr>
            <a:r>
              <a:rPr lang="en-US" sz="2200" dirty="0" smtClean="0"/>
              <a:t>Tick bites are usually painless, therefore most people are unaware when they have a tick attached to them.</a:t>
            </a:r>
          </a:p>
        </p:txBody>
      </p:sp>
      <p:pic>
        <p:nvPicPr>
          <p:cNvPr id="352259" name="Picture 5" descr="MCj04042730000[1]"/>
          <p:cNvPicPr>
            <a:picLocks noChangeAspect="1" noChangeArrowheads="1"/>
          </p:cNvPicPr>
          <p:nvPr/>
        </p:nvPicPr>
        <p:blipFill>
          <a:blip r:embed="rId3" cstate="print"/>
          <a:srcRect/>
          <a:stretch>
            <a:fillRect/>
          </a:stretch>
        </p:blipFill>
        <p:spPr bwMode="auto">
          <a:xfrm>
            <a:off x="7610475" y="304800"/>
            <a:ext cx="1231900" cy="1371600"/>
          </a:xfrm>
          <a:prstGeom prst="rect">
            <a:avLst/>
          </a:prstGeom>
          <a:noFill/>
          <a:ln w="9525">
            <a:noFill/>
            <a:miter lim="800000"/>
            <a:headEnd/>
            <a:tailEnd/>
          </a:ln>
        </p:spPr>
      </p:pic>
      <p:pic>
        <p:nvPicPr>
          <p:cNvPr id="352260" name="Picture 8"/>
          <p:cNvPicPr>
            <a:picLocks noChangeAspect="1" noChangeArrowheads="1"/>
          </p:cNvPicPr>
          <p:nvPr/>
        </p:nvPicPr>
        <p:blipFill>
          <a:blip r:embed="rId4" cstate="print"/>
          <a:srcRect/>
          <a:stretch>
            <a:fillRect/>
          </a:stretch>
        </p:blipFill>
        <p:spPr bwMode="auto">
          <a:xfrm>
            <a:off x="1025525" y="3581400"/>
            <a:ext cx="3698875" cy="2667000"/>
          </a:xfrm>
          <a:prstGeom prst="rect">
            <a:avLst/>
          </a:prstGeom>
          <a:noFill/>
          <a:ln w="28575">
            <a:solidFill>
              <a:schemeClr val="tx1"/>
            </a:solidFill>
            <a:miter lim="800000"/>
            <a:headEnd/>
            <a:tailEnd/>
          </a:ln>
        </p:spPr>
      </p:pic>
      <p:sp>
        <p:nvSpPr>
          <p:cNvPr id="352261" name="Text Box 9"/>
          <p:cNvSpPr txBox="1">
            <a:spLocks noChangeArrowheads="1"/>
          </p:cNvSpPr>
          <p:nvPr/>
        </p:nvSpPr>
        <p:spPr bwMode="auto">
          <a:xfrm>
            <a:off x="4953000" y="3429000"/>
            <a:ext cx="3962400" cy="3200876"/>
          </a:xfrm>
          <a:prstGeom prst="rect">
            <a:avLst/>
          </a:prstGeom>
          <a:noFill/>
          <a:ln w="9525">
            <a:noFill/>
            <a:miter lim="800000"/>
            <a:headEnd/>
            <a:tailEnd/>
          </a:ln>
        </p:spPr>
        <p:txBody>
          <a:bodyPr wrap="square">
            <a:spAutoFit/>
          </a:bodyPr>
          <a:lstStyle/>
          <a:p>
            <a:pPr eaLnBrk="0" hangingPunct="0">
              <a:buSzPct val="150000"/>
              <a:buFont typeface="Wingdings" pitchFamily="2" charset="2"/>
              <a:buChar char="Ø"/>
            </a:pPr>
            <a:r>
              <a:rPr lang="en-US" sz="2200" dirty="0"/>
              <a:t> </a:t>
            </a:r>
            <a:r>
              <a:rPr lang="en-US" sz="2000" dirty="0" smtClean="0">
                <a:latin typeface="+mn-lt"/>
              </a:rPr>
              <a:t>Ticks are very small, and </a:t>
            </a:r>
            <a:br>
              <a:rPr lang="en-US" sz="2000" dirty="0" smtClean="0">
                <a:latin typeface="+mn-lt"/>
              </a:rPr>
            </a:br>
            <a:r>
              <a:rPr lang="en-US" sz="2000" dirty="0" smtClean="0">
                <a:latin typeface="+mn-lt"/>
              </a:rPr>
              <a:t>    may feed anywhere on the </a:t>
            </a:r>
            <a:br>
              <a:rPr lang="en-US" sz="2000" dirty="0" smtClean="0">
                <a:latin typeface="+mn-lt"/>
              </a:rPr>
            </a:br>
            <a:r>
              <a:rPr lang="en-US" sz="2000" dirty="0" smtClean="0">
                <a:latin typeface="+mn-lt"/>
              </a:rPr>
              <a:t>    body, so check thoroughly.</a:t>
            </a:r>
          </a:p>
          <a:p>
            <a:pPr eaLnBrk="0" hangingPunct="0">
              <a:buSzPct val="150000"/>
              <a:buFont typeface="Wingdings" pitchFamily="2" charset="2"/>
              <a:buChar char="Ø"/>
            </a:pPr>
            <a:endParaRPr lang="en-US" sz="2000" dirty="0" smtClean="0">
              <a:latin typeface="+mn-lt"/>
            </a:endParaRPr>
          </a:p>
          <a:p>
            <a:pPr eaLnBrk="0" hangingPunct="0">
              <a:buSzPct val="150000"/>
              <a:buFont typeface="Wingdings" pitchFamily="2" charset="2"/>
              <a:buChar char="Ø"/>
            </a:pPr>
            <a:r>
              <a:rPr lang="en-US" sz="2000" dirty="0" smtClean="0">
                <a:latin typeface="+mn-lt"/>
                <a:cs typeface="Avenir Roman"/>
              </a:rPr>
              <a:t>  Check under your arms, in           your ears, the belly button and behind your knees.</a:t>
            </a:r>
          </a:p>
          <a:p>
            <a:pPr eaLnBrk="0" hangingPunct="0">
              <a:buSzPct val="150000"/>
              <a:buFont typeface="Wingdings" pitchFamily="2" charset="2"/>
              <a:buChar char="Ø"/>
            </a:pPr>
            <a:endParaRPr lang="en-US" sz="2000" dirty="0" smtClean="0">
              <a:latin typeface="+mn-lt"/>
            </a:endParaRPr>
          </a:p>
          <a:p>
            <a:pPr eaLnBrk="0" hangingPunct="0">
              <a:buSzPct val="150000"/>
              <a:buFont typeface="Wingdings" pitchFamily="2" charset="2"/>
              <a:buChar char="Ø"/>
            </a:pPr>
            <a:r>
              <a:rPr lang="en-US" sz="2000" dirty="0" smtClean="0">
                <a:latin typeface="+mn-lt"/>
              </a:rPr>
              <a:t>Do </a:t>
            </a:r>
            <a:r>
              <a:rPr lang="en-US" sz="2000" dirty="0">
                <a:latin typeface="+mn-lt"/>
              </a:rPr>
              <a:t>a tick check every </a:t>
            </a:r>
            <a:r>
              <a:rPr lang="en-US" sz="2000" dirty="0" smtClean="0">
                <a:latin typeface="+mn-lt"/>
              </a:rPr>
              <a:t>night. </a:t>
            </a:r>
            <a:endParaRPr lang="en-US" sz="2000" dirty="0">
              <a:latin typeface="+mn-lt"/>
            </a:endParaRPr>
          </a:p>
          <a:p>
            <a:pPr eaLnBrk="0" hangingPunct="0">
              <a:buSzPct val="150000"/>
              <a:buFontTx/>
              <a:buChar char="•"/>
            </a:pPr>
            <a:endParaRPr lang="en-US" sz="2000" dirty="0"/>
          </a:p>
        </p:txBody>
      </p:sp>
      <p:sp>
        <p:nvSpPr>
          <p:cNvPr id="2" name="TextBox 1"/>
          <p:cNvSpPr txBox="1"/>
          <p:nvPr/>
        </p:nvSpPr>
        <p:spPr>
          <a:xfrm>
            <a:off x="4343400" y="6032956"/>
            <a:ext cx="761999" cy="215444"/>
          </a:xfrm>
          <a:prstGeom prst="rect">
            <a:avLst/>
          </a:prstGeom>
          <a:noFill/>
        </p:spPr>
        <p:txBody>
          <a:bodyPr wrap="square" rtlCol="0">
            <a:spAutoFit/>
          </a:bodyPr>
          <a:lstStyle/>
          <a:p>
            <a:r>
              <a:rPr lang="en-US" sz="800" dirty="0" smtClean="0"/>
              <a:t>CDC</a:t>
            </a:r>
            <a:endParaRPr lang="en-US" sz="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228600" y="304800"/>
            <a:ext cx="8686800" cy="6324600"/>
          </a:xfrm>
        </p:spPr>
        <p:txBody>
          <a:bodyPr/>
          <a:lstStyle/>
          <a:p>
            <a:pPr eaLnBrk="1" hangingPunct="1"/>
            <a:r>
              <a:rPr lang="en-US" sz="10000" smtClean="0"/>
              <a:t>BL</a:t>
            </a:r>
            <a:r>
              <a:rPr lang="en-US" sz="20000" smtClean="0"/>
              <a:t>A</a:t>
            </a:r>
            <a:r>
              <a:rPr lang="en-US" sz="10000" smtClean="0"/>
              <a:t>ST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AutoShape 2"/>
          <p:cNvSpPr>
            <a:spLocks noGrp="1" noChangeArrowheads="1"/>
          </p:cNvSpPr>
          <p:nvPr>
            <p:ph type="title"/>
          </p:nvPr>
        </p:nvSpPr>
        <p:spPr>
          <a:xfrm>
            <a:off x="762000" y="762000"/>
            <a:ext cx="7924800" cy="914400"/>
          </a:xfrm>
        </p:spPr>
        <p:txBody>
          <a:bodyPr/>
          <a:lstStyle/>
          <a:p>
            <a:pPr eaLnBrk="1" hangingPunct="1"/>
            <a:r>
              <a:rPr lang="en-US" sz="2800" dirty="0" smtClean="0"/>
              <a:t>Apply repellents. </a:t>
            </a:r>
          </a:p>
        </p:txBody>
      </p:sp>
      <p:sp>
        <p:nvSpPr>
          <p:cNvPr id="355330" name="Rectangle 12"/>
          <p:cNvSpPr>
            <a:spLocks noChangeArrowheads="1"/>
          </p:cNvSpPr>
          <p:nvPr/>
        </p:nvSpPr>
        <p:spPr bwMode="auto">
          <a:xfrm>
            <a:off x="1066800" y="2514600"/>
            <a:ext cx="3810000" cy="3962400"/>
          </a:xfrm>
          <a:prstGeom prst="rect">
            <a:avLst/>
          </a:prstGeom>
          <a:noFill/>
          <a:ln w="9525">
            <a:noFill/>
            <a:miter lim="800000"/>
            <a:headEnd/>
            <a:tailEnd/>
          </a:ln>
        </p:spPr>
        <p:txBody>
          <a:bodyPr/>
          <a:lstStyle/>
          <a:p>
            <a:pPr marL="342900" indent="-342900" algn="ctr">
              <a:lnSpc>
                <a:spcPct val="90000"/>
              </a:lnSpc>
              <a:spcBef>
                <a:spcPct val="20000"/>
              </a:spcBef>
              <a:buClr>
                <a:schemeClr val="tx1"/>
              </a:buClr>
              <a:buSzPct val="75000"/>
              <a:buFont typeface="Wingdings" pitchFamily="2" charset="2"/>
              <a:buNone/>
            </a:pPr>
            <a:r>
              <a:rPr lang="en-US" sz="2000" u="sng" dirty="0"/>
              <a:t>SKIN</a:t>
            </a:r>
          </a:p>
          <a:p>
            <a:pPr marL="342900" indent="-342900">
              <a:lnSpc>
                <a:spcPct val="90000"/>
              </a:lnSpc>
              <a:spcBef>
                <a:spcPct val="20000"/>
              </a:spcBef>
              <a:buClr>
                <a:schemeClr val="tx1"/>
              </a:buClr>
              <a:buSzPct val="75000"/>
              <a:buFont typeface="Wingdings" pitchFamily="2" charset="2"/>
              <a:buNone/>
            </a:pPr>
            <a:r>
              <a:rPr lang="en-US" sz="2000" dirty="0"/>
              <a:t>	If you choose to use a tick repellent on your skin, </a:t>
            </a:r>
            <a:r>
              <a:rPr lang="en-US" sz="2000" dirty="0" smtClean="0"/>
              <a:t>the CDC recommends </a:t>
            </a:r>
            <a:r>
              <a:rPr lang="en-US" sz="2000" dirty="0"/>
              <a:t>using a product that contains </a:t>
            </a:r>
            <a:r>
              <a:rPr lang="en-US" sz="2000" i="1" dirty="0"/>
              <a:t>DEET</a:t>
            </a:r>
            <a:r>
              <a:rPr lang="en-US" sz="2000" dirty="0"/>
              <a:t> at a concentration of at least </a:t>
            </a:r>
            <a:r>
              <a:rPr lang="en-US" sz="2000" dirty="0" smtClean="0"/>
              <a:t>20%.</a:t>
            </a:r>
            <a:endParaRPr lang="en-US" sz="2000" dirty="0"/>
          </a:p>
          <a:p>
            <a:pPr marL="342900" indent="-342900" algn="ctr">
              <a:spcBef>
                <a:spcPct val="20000"/>
              </a:spcBef>
              <a:buClr>
                <a:schemeClr val="tx1"/>
              </a:buClr>
              <a:buSzPct val="75000"/>
              <a:buFont typeface="Wingdings" pitchFamily="2" charset="2"/>
              <a:buNone/>
            </a:pPr>
            <a:r>
              <a:rPr lang="en-US" sz="2000" u="sng" dirty="0"/>
              <a:t>CLOTHING</a:t>
            </a:r>
          </a:p>
          <a:p>
            <a:pPr marL="342900" indent="-342900">
              <a:spcBef>
                <a:spcPct val="20000"/>
              </a:spcBef>
              <a:buClr>
                <a:schemeClr val="tx1"/>
              </a:buClr>
              <a:buSzPct val="75000"/>
              <a:buFont typeface="Wingdings" pitchFamily="2" charset="2"/>
              <a:buNone/>
            </a:pPr>
            <a:r>
              <a:rPr lang="en-US" sz="2000" dirty="0"/>
              <a:t>	A </a:t>
            </a:r>
            <a:r>
              <a:rPr lang="en-US" sz="2000" i="1" dirty="0" err="1"/>
              <a:t>permethrin</a:t>
            </a:r>
            <a:r>
              <a:rPr lang="en-US" sz="2000" dirty="0"/>
              <a:t> based product is recommended for </a:t>
            </a:r>
            <a:r>
              <a:rPr lang="en-US" sz="2000" dirty="0" smtClean="0"/>
              <a:t>clothing and gear. </a:t>
            </a:r>
            <a:r>
              <a:rPr lang="en-US" sz="2000" dirty="0"/>
              <a:t>It provides great protection against ticks!</a:t>
            </a:r>
          </a:p>
          <a:p>
            <a:pPr marL="342900" indent="-342900">
              <a:lnSpc>
                <a:spcPct val="90000"/>
              </a:lnSpc>
              <a:spcBef>
                <a:spcPct val="20000"/>
              </a:spcBef>
              <a:buClr>
                <a:schemeClr val="tx1"/>
              </a:buClr>
              <a:buSzPct val="75000"/>
              <a:buFont typeface="Wingdings" pitchFamily="2" charset="2"/>
              <a:buChar char="l"/>
            </a:pPr>
            <a:endParaRPr lang="en-US" sz="2000" dirty="0"/>
          </a:p>
        </p:txBody>
      </p:sp>
      <p:pic>
        <p:nvPicPr>
          <p:cNvPr id="355331" name="Picture 17" descr="PHIL Image 7264"/>
          <p:cNvPicPr>
            <a:picLocks noChangeAspect="1" noChangeArrowheads="1"/>
          </p:cNvPicPr>
          <p:nvPr/>
        </p:nvPicPr>
        <p:blipFill>
          <a:blip r:embed="rId3" cstate="print"/>
          <a:srcRect/>
          <a:stretch>
            <a:fillRect/>
          </a:stretch>
        </p:blipFill>
        <p:spPr bwMode="auto">
          <a:xfrm>
            <a:off x="5029200" y="3810000"/>
            <a:ext cx="1637950" cy="1088638"/>
          </a:xfrm>
          <a:prstGeom prst="rect">
            <a:avLst/>
          </a:prstGeom>
          <a:noFill/>
          <a:ln w="9525">
            <a:noFill/>
            <a:miter lim="800000"/>
            <a:headEnd/>
            <a:tailEnd/>
          </a:ln>
        </p:spPr>
      </p:pic>
      <p:pic>
        <p:nvPicPr>
          <p:cNvPr id="355332" name="Picture 21" descr="PHIL Image 4429"/>
          <p:cNvPicPr>
            <a:picLocks noChangeAspect="1" noChangeArrowheads="1"/>
          </p:cNvPicPr>
          <p:nvPr/>
        </p:nvPicPr>
        <p:blipFill>
          <a:blip r:embed="rId4" cstate="print"/>
          <a:srcRect/>
          <a:stretch>
            <a:fillRect/>
          </a:stretch>
        </p:blipFill>
        <p:spPr bwMode="auto">
          <a:xfrm>
            <a:off x="5029200" y="2514600"/>
            <a:ext cx="1600200" cy="1092820"/>
          </a:xfrm>
          <a:prstGeom prst="rect">
            <a:avLst/>
          </a:prstGeom>
          <a:noFill/>
          <a:ln w="9525">
            <a:noFill/>
            <a:miter lim="800000"/>
            <a:headEnd/>
            <a:tailEnd/>
          </a:ln>
        </p:spPr>
      </p:pic>
      <p:pic>
        <p:nvPicPr>
          <p:cNvPr id="316418" name="Picture 2" descr=" Image montague of a man treating his clothing with permethrin"/>
          <p:cNvPicPr>
            <a:picLocks noChangeAspect="1" noChangeArrowheads="1"/>
          </p:cNvPicPr>
          <p:nvPr/>
        </p:nvPicPr>
        <p:blipFill>
          <a:blip r:embed="rId5" cstate="print"/>
          <a:srcRect/>
          <a:stretch>
            <a:fillRect/>
          </a:stretch>
        </p:blipFill>
        <p:spPr bwMode="auto">
          <a:xfrm>
            <a:off x="6934200" y="885824"/>
            <a:ext cx="1905000" cy="5972176"/>
          </a:xfrm>
          <a:prstGeom prst="rect">
            <a:avLst/>
          </a:prstGeom>
          <a:noFill/>
        </p:spPr>
      </p:pic>
      <p:pic>
        <p:nvPicPr>
          <p:cNvPr id="340993" name="Picture 1" descr="C:\Users\Jennifer Reid\Pictures\Repellent logo-EPA.gif"/>
          <p:cNvPicPr>
            <a:picLocks noChangeAspect="1" noChangeArrowheads="1"/>
          </p:cNvPicPr>
          <p:nvPr/>
        </p:nvPicPr>
        <p:blipFill>
          <a:blip r:embed="rId6" cstate="print"/>
          <a:srcRect/>
          <a:stretch>
            <a:fillRect/>
          </a:stretch>
        </p:blipFill>
        <p:spPr bwMode="auto">
          <a:xfrm>
            <a:off x="5029200" y="5181600"/>
            <a:ext cx="1507554" cy="1676400"/>
          </a:xfrm>
          <a:prstGeom prst="rect">
            <a:avLst/>
          </a:prstGeom>
          <a:noFill/>
        </p:spPr>
      </p:pic>
      <p:sp>
        <p:nvSpPr>
          <p:cNvPr id="2" name="TextBox 1"/>
          <p:cNvSpPr txBox="1"/>
          <p:nvPr/>
        </p:nvSpPr>
        <p:spPr>
          <a:xfrm>
            <a:off x="6084616" y="5073878"/>
            <a:ext cx="756938" cy="215444"/>
          </a:xfrm>
          <a:prstGeom prst="rect">
            <a:avLst/>
          </a:prstGeom>
          <a:noFill/>
        </p:spPr>
        <p:txBody>
          <a:bodyPr wrap="none" rtlCol="0">
            <a:spAutoFit/>
          </a:bodyPr>
          <a:lstStyle/>
          <a:p>
            <a:r>
              <a:rPr lang="en-US" sz="800" dirty="0" smtClean="0"/>
              <a:t>Photos CDC</a:t>
            </a:r>
            <a:endParaRPr lang="en-US" sz="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1143000"/>
          </a:xfrm>
        </p:spPr>
        <p:txBody>
          <a:bodyPr/>
          <a:lstStyle/>
          <a:p>
            <a:r>
              <a:rPr lang="en-US" sz="2800" dirty="0" smtClean="0"/>
              <a:t>Testing natural products to repel or kill ticks</a:t>
            </a:r>
            <a:endParaRPr lang="en-US" sz="2800" dirty="0"/>
          </a:p>
        </p:txBody>
      </p:sp>
      <p:sp>
        <p:nvSpPr>
          <p:cNvPr id="3" name="Text Placeholder 2"/>
          <p:cNvSpPr>
            <a:spLocks noGrp="1"/>
          </p:cNvSpPr>
          <p:nvPr>
            <p:ph type="body" sz="half" idx="1"/>
          </p:nvPr>
        </p:nvSpPr>
        <p:spPr>
          <a:xfrm>
            <a:off x="762000" y="2057400"/>
            <a:ext cx="4191000" cy="4495800"/>
          </a:xfrm>
        </p:spPr>
        <p:txBody>
          <a:bodyPr/>
          <a:lstStyle/>
          <a:p>
            <a:endParaRPr lang="en-US" dirty="0" smtClean="0"/>
          </a:p>
          <a:p>
            <a:r>
              <a:rPr lang="en-US" kern="1200" dirty="0" smtClean="0">
                <a:latin typeface="Arial" charset="0"/>
              </a:rPr>
              <a:t>2-undecanone</a:t>
            </a:r>
          </a:p>
          <a:p>
            <a:r>
              <a:rPr lang="en-US" kern="1200" dirty="0" smtClean="0">
                <a:latin typeface="Arial" charset="0"/>
              </a:rPr>
              <a:t>Garlic oil</a:t>
            </a:r>
          </a:p>
          <a:p>
            <a:r>
              <a:rPr lang="en-US" kern="1200" dirty="0" err="1" smtClean="0">
                <a:latin typeface="Arial" charset="0"/>
              </a:rPr>
              <a:t>Nookatone</a:t>
            </a:r>
            <a:endParaRPr lang="en-US" kern="1200" dirty="0" smtClean="0">
              <a:latin typeface="Arial" charset="0"/>
            </a:endParaRPr>
          </a:p>
          <a:p>
            <a:r>
              <a:rPr lang="en-US" dirty="0" smtClean="0"/>
              <a:t>Mixed Essential Oils rosemary, thyme, lemongrass, </a:t>
            </a:r>
            <a:r>
              <a:rPr lang="en-US" dirty="0" err="1" smtClean="0"/>
              <a:t>geranio</a:t>
            </a:r>
            <a:endParaRPr lang="en-US" dirty="0" smtClean="0"/>
          </a:p>
          <a:p>
            <a:r>
              <a:rPr lang="en-US" dirty="0" smtClean="0"/>
              <a:t>Fungus</a:t>
            </a:r>
          </a:p>
          <a:p>
            <a:endParaRPr lang="en-US" dirty="0"/>
          </a:p>
        </p:txBody>
      </p:sp>
      <p:pic>
        <p:nvPicPr>
          <p:cNvPr id="6" name="Content Placeholder 5" descr="tomato.jpg"/>
          <p:cNvPicPr>
            <a:picLocks noGrp="1" noChangeAspect="1"/>
          </p:cNvPicPr>
          <p:nvPr>
            <p:ph sz="quarter" idx="2"/>
          </p:nvPr>
        </p:nvPicPr>
        <p:blipFill>
          <a:blip r:embed="rId3" cstate="print"/>
          <a:stretch>
            <a:fillRect/>
          </a:stretch>
        </p:blipFill>
        <p:spPr>
          <a:xfrm>
            <a:off x="5334000" y="2438400"/>
            <a:ext cx="2497931" cy="1788292"/>
          </a:xfrm>
        </p:spPr>
      </p:pic>
      <p:pic>
        <p:nvPicPr>
          <p:cNvPr id="7" name="Content Placeholder 6" descr="garlic-for-health.jpg"/>
          <p:cNvPicPr>
            <a:picLocks noGrp="1" noChangeAspect="1"/>
          </p:cNvPicPr>
          <p:nvPr>
            <p:ph sz="quarter" idx="3"/>
          </p:nvPr>
        </p:nvPicPr>
        <p:blipFill>
          <a:blip r:embed="rId4" cstate="print"/>
          <a:stretch>
            <a:fillRect/>
          </a:stretch>
        </p:blipFill>
        <p:spPr>
          <a:xfrm>
            <a:off x="5350669" y="4312444"/>
            <a:ext cx="2590800" cy="176212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228600" y="304800"/>
            <a:ext cx="8686800" cy="6324600"/>
          </a:xfrm>
        </p:spPr>
        <p:txBody>
          <a:bodyPr/>
          <a:lstStyle/>
          <a:p>
            <a:pPr eaLnBrk="1" hangingPunct="1"/>
            <a:r>
              <a:rPr lang="en-US" sz="10000" smtClean="0"/>
              <a:t>BLA</a:t>
            </a:r>
            <a:r>
              <a:rPr lang="en-US" sz="20000" smtClean="0"/>
              <a:t>S</a:t>
            </a:r>
            <a:r>
              <a:rPr lang="en-US" sz="10000" smtClean="0"/>
              <a:t>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AutoShape 2"/>
          <p:cNvSpPr>
            <a:spLocks noGrp="1" noChangeArrowheads="1"/>
          </p:cNvSpPr>
          <p:nvPr>
            <p:ph type="title"/>
          </p:nvPr>
        </p:nvSpPr>
        <p:spPr>
          <a:xfrm>
            <a:off x="762000" y="762000"/>
            <a:ext cx="7924800" cy="914400"/>
          </a:xfrm>
        </p:spPr>
        <p:txBody>
          <a:bodyPr/>
          <a:lstStyle/>
          <a:p>
            <a:pPr eaLnBrk="1" hangingPunct="1"/>
            <a:r>
              <a:rPr lang="en-US" sz="2800" dirty="0" smtClean="0"/>
              <a:t>Spray the edges of your yard.</a:t>
            </a:r>
          </a:p>
        </p:txBody>
      </p:sp>
      <p:sp>
        <p:nvSpPr>
          <p:cNvPr id="358402" name="Rectangle 7"/>
          <p:cNvSpPr>
            <a:spLocks noGrp="1" noChangeArrowheads="1"/>
          </p:cNvSpPr>
          <p:nvPr>
            <p:ph type="body" sz="half" idx="2"/>
          </p:nvPr>
        </p:nvSpPr>
        <p:spPr>
          <a:xfrm>
            <a:off x="5334000" y="2743200"/>
            <a:ext cx="3389313" cy="3581400"/>
          </a:xfrm>
        </p:spPr>
        <p:txBody>
          <a:bodyPr/>
          <a:lstStyle/>
          <a:p>
            <a:pPr eaLnBrk="1" hangingPunct="1">
              <a:lnSpc>
                <a:spcPct val="90000"/>
              </a:lnSpc>
            </a:pPr>
            <a:r>
              <a:rPr lang="en-US" sz="2000" dirty="0" smtClean="0"/>
              <a:t>A single </a:t>
            </a:r>
            <a:r>
              <a:rPr lang="en-US" sz="2000" i="1" dirty="0" smtClean="0"/>
              <a:t>perimeter</a:t>
            </a:r>
            <a:r>
              <a:rPr lang="en-US" sz="2000" dirty="0" smtClean="0"/>
              <a:t> spray for tick control once in the Spring can reduce the number of ticks in your yard by up to 80- 90%.</a:t>
            </a:r>
          </a:p>
          <a:p>
            <a:pPr eaLnBrk="1" hangingPunct="1">
              <a:lnSpc>
                <a:spcPct val="90000"/>
              </a:lnSpc>
            </a:pPr>
            <a:r>
              <a:rPr lang="en-US" sz="2000" dirty="0" smtClean="0"/>
              <a:t>If you decide to spray your yard, it is best to hire a licensed professional who is trained to do this job efficiently and safely.</a:t>
            </a:r>
          </a:p>
        </p:txBody>
      </p:sp>
      <p:pic>
        <p:nvPicPr>
          <p:cNvPr id="335873" name="Picture 1" descr="C:\Users\Jennifer Reid\Pictures\yard spry.JPG"/>
          <p:cNvPicPr>
            <a:picLocks noChangeAspect="1" noChangeArrowheads="1"/>
          </p:cNvPicPr>
          <p:nvPr/>
        </p:nvPicPr>
        <p:blipFill>
          <a:blip r:embed="rId3" cstate="print"/>
          <a:srcRect/>
          <a:stretch>
            <a:fillRect/>
          </a:stretch>
        </p:blipFill>
        <p:spPr bwMode="auto">
          <a:xfrm>
            <a:off x="914400" y="2819400"/>
            <a:ext cx="4368800" cy="3276600"/>
          </a:xfrm>
          <a:prstGeom prst="rect">
            <a:avLst/>
          </a:prstGeom>
          <a:noFill/>
        </p:spPr>
      </p:pic>
      <p:sp>
        <p:nvSpPr>
          <p:cNvPr id="5" name="TextBox 4"/>
          <p:cNvSpPr txBox="1"/>
          <p:nvPr/>
        </p:nvSpPr>
        <p:spPr>
          <a:xfrm>
            <a:off x="4038600" y="5791200"/>
            <a:ext cx="1066800" cy="215444"/>
          </a:xfrm>
          <a:prstGeom prst="rect">
            <a:avLst/>
          </a:prstGeom>
          <a:noFill/>
        </p:spPr>
        <p:txBody>
          <a:bodyPr wrap="square" rtlCol="0">
            <a:spAutoFit/>
          </a:bodyPr>
          <a:lstStyle/>
          <a:p>
            <a:r>
              <a:rPr lang="en-US" sz="800" dirty="0" smtClean="0"/>
              <a:t>Photo: </a:t>
            </a:r>
            <a:r>
              <a:rPr lang="en-US" sz="800" dirty="0" err="1" smtClean="0"/>
              <a:t>JReid</a:t>
            </a:r>
            <a:endParaRPr lang="en-US" sz="800" dirty="0"/>
          </a:p>
        </p:txBody>
      </p:sp>
      <p:sp>
        <p:nvSpPr>
          <p:cNvPr id="6" name="TextBox 5"/>
          <p:cNvSpPr txBox="1"/>
          <p:nvPr/>
        </p:nvSpPr>
        <p:spPr>
          <a:xfrm>
            <a:off x="3810000" y="6324600"/>
            <a:ext cx="5791200" cy="261610"/>
          </a:xfrm>
          <a:prstGeom prst="rect">
            <a:avLst/>
          </a:prstGeom>
          <a:noFill/>
        </p:spPr>
        <p:txBody>
          <a:bodyPr wrap="square" rtlCol="0">
            <a:spAutoFit/>
          </a:bodyPr>
          <a:lstStyle/>
          <a:p>
            <a:r>
              <a:rPr lang="en-US" sz="1100" dirty="0" smtClean="0"/>
              <a:t>Tick Management Handbook, CT Agricultural Experiment Station</a:t>
            </a:r>
            <a:endParaRPr lang="en-US"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AutoShape 4"/>
          <p:cNvSpPr>
            <a:spLocks noGrp="1" noChangeArrowheads="1"/>
          </p:cNvSpPr>
          <p:nvPr>
            <p:ph type="title"/>
          </p:nvPr>
        </p:nvSpPr>
        <p:spPr/>
        <p:txBody>
          <a:bodyPr/>
          <a:lstStyle/>
          <a:p>
            <a:pPr eaLnBrk="1" hangingPunct="1"/>
            <a:r>
              <a:rPr lang="en-US" sz="2800" dirty="0" smtClean="0"/>
              <a:t>Lyme disease in the United States</a:t>
            </a:r>
          </a:p>
        </p:txBody>
      </p:sp>
      <p:sp>
        <p:nvSpPr>
          <p:cNvPr id="35842" name="Rectangle 3"/>
          <p:cNvSpPr>
            <a:spLocks noChangeArrowheads="1"/>
          </p:cNvSpPr>
          <p:nvPr/>
        </p:nvSpPr>
        <p:spPr bwMode="auto">
          <a:xfrm>
            <a:off x="990600" y="2514600"/>
            <a:ext cx="7696200" cy="4154984"/>
          </a:xfrm>
          <a:prstGeom prst="rect">
            <a:avLst/>
          </a:prstGeom>
          <a:noFill/>
          <a:ln w="9525">
            <a:noFill/>
            <a:miter lim="800000"/>
            <a:headEnd/>
            <a:tailEnd/>
          </a:ln>
        </p:spPr>
        <p:txBody>
          <a:bodyPr>
            <a:spAutoFit/>
          </a:bodyPr>
          <a:lstStyle/>
          <a:p>
            <a:pPr eaLnBrk="0" hangingPunct="0"/>
            <a:r>
              <a:rPr lang="en-US" sz="2000" dirty="0" smtClean="0">
                <a:latin typeface="+mn-lt"/>
              </a:rPr>
              <a:t>According to the CDC, Lyme </a:t>
            </a:r>
            <a:r>
              <a:rPr lang="en-US" sz="2000" dirty="0">
                <a:latin typeface="+mn-lt"/>
              </a:rPr>
              <a:t>disease is the most commonly reported </a:t>
            </a:r>
            <a:r>
              <a:rPr lang="en-US" sz="2000" dirty="0" smtClean="0">
                <a:latin typeface="+mn-lt"/>
              </a:rPr>
              <a:t>vector-borne </a:t>
            </a:r>
            <a:r>
              <a:rPr lang="en-US" sz="2000" dirty="0">
                <a:latin typeface="+mn-lt"/>
              </a:rPr>
              <a:t>illness in the </a:t>
            </a:r>
            <a:r>
              <a:rPr lang="en-US" sz="2000" dirty="0" smtClean="0">
                <a:latin typeface="+mn-lt"/>
              </a:rPr>
              <a:t>United States </a:t>
            </a:r>
            <a:r>
              <a:rPr lang="en-US" sz="2000" dirty="0">
                <a:latin typeface="+mn-lt"/>
              </a:rPr>
              <a:t>with </a:t>
            </a:r>
            <a:r>
              <a:rPr lang="en-US" sz="2000" dirty="0" smtClean="0">
                <a:latin typeface="+mn-lt"/>
              </a:rPr>
              <a:t>more than </a:t>
            </a:r>
            <a:r>
              <a:rPr lang="en-US" sz="2000" dirty="0">
                <a:latin typeface="+mn-lt"/>
              </a:rPr>
              <a:t>300,000 </a:t>
            </a:r>
            <a:r>
              <a:rPr lang="en-US" sz="2000" dirty="0" smtClean="0">
                <a:latin typeface="+mn-lt"/>
              </a:rPr>
              <a:t>new cases annually. </a:t>
            </a:r>
          </a:p>
          <a:p>
            <a:pPr eaLnBrk="0" hangingPunct="0"/>
            <a:endParaRPr lang="en-US" sz="2000" dirty="0" smtClean="0">
              <a:latin typeface="+mn-lt"/>
            </a:endParaRPr>
          </a:p>
          <a:p>
            <a:pPr eaLnBrk="0" hangingPunct="0"/>
            <a:r>
              <a:rPr lang="en-US" sz="2000" dirty="0" smtClean="0">
                <a:latin typeface="+mn-lt"/>
              </a:rPr>
              <a:t>In 2014, it was the 5</a:t>
            </a:r>
            <a:r>
              <a:rPr lang="en-US" sz="2000" baseline="30000" dirty="0" smtClean="0">
                <a:latin typeface="+mn-lt"/>
              </a:rPr>
              <a:t>th</a:t>
            </a:r>
            <a:r>
              <a:rPr lang="en-US" sz="2000" dirty="0" smtClean="0">
                <a:latin typeface="+mn-lt"/>
              </a:rPr>
              <a:t> most common nationally reportable disease</a:t>
            </a:r>
          </a:p>
          <a:p>
            <a:pPr eaLnBrk="0" hangingPunct="0"/>
            <a:r>
              <a:rPr lang="en-US" sz="2000" dirty="0" smtClean="0">
                <a:latin typeface="+mn-lt"/>
              </a:rPr>
              <a:t>with 96</a:t>
            </a:r>
            <a:r>
              <a:rPr lang="en-US" sz="2000" dirty="0">
                <a:latin typeface="+mn-lt"/>
              </a:rPr>
              <a:t>% of confirmed cases </a:t>
            </a:r>
            <a:r>
              <a:rPr lang="en-US" sz="2000" dirty="0" smtClean="0">
                <a:latin typeface="+mn-lt"/>
              </a:rPr>
              <a:t>reported </a:t>
            </a:r>
            <a:r>
              <a:rPr lang="en-US" sz="2000" dirty="0">
                <a:latin typeface="+mn-lt"/>
              </a:rPr>
              <a:t>from 14 states:</a:t>
            </a:r>
          </a:p>
          <a:p>
            <a:pPr eaLnBrk="0" hangingPunct="0"/>
            <a:endParaRPr lang="en-US" sz="1600" b="1" dirty="0"/>
          </a:p>
          <a:p>
            <a:pPr eaLnBrk="0" hangingPunct="0"/>
            <a:r>
              <a:rPr lang="en-US" sz="1600" b="1" dirty="0" smtClean="0"/>
              <a:t>Connecticut                                                       Delaware                                               </a:t>
            </a:r>
          </a:p>
          <a:p>
            <a:pPr eaLnBrk="0" hangingPunct="0"/>
            <a:r>
              <a:rPr lang="en-US" sz="1600" b="1" dirty="0" smtClean="0"/>
              <a:t>New York                                                            Maine</a:t>
            </a:r>
          </a:p>
          <a:p>
            <a:pPr eaLnBrk="0" hangingPunct="0"/>
            <a:r>
              <a:rPr lang="en-US" sz="1600" b="1" dirty="0" smtClean="0"/>
              <a:t>Pennsylvania                                                     Maryland</a:t>
            </a:r>
          </a:p>
          <a:p>
            <a:pPr eaLnBrk="0" hangingPunct="0"/>
            <a:r>
              <a:rPr lang="en-US" sz="1600" b="1" dirty="0" smtClean="0"/>
              <a:t>Rhode Island                                                     Vermont</a:t>
            </a:r>
          </a:p>
          <a:p>
            <a:pPr eaLnBrk="0" hangingPunct="0"/>
            <a:r>
              <a:rPr lang="en-US" sz="1600" b="1" dirty="0" smtClean="0"/>
              <a:t>Virginia                                                               New Jersey</a:t>
            </a:r>
          </a:p>
          <a:p>
            <a:pPr eaLnBrk="0" hangingPunct="0"/>
            <a:r>
              <a:rPr lang="en-US" sz="1600" b="1" dirty="0" smtClean="0"/>
              <a:t>Wisconsin                                                          New Hampshire</a:t>
            </a:r>
          </a:p>
          <a:p>
            <a:pPr eaLnBrk="0" hangingPunct="0"/>
            <a:r>
              <a:rPr lang="en-US" sz="1600" b="1" dirty="0" smtClean="0"/>
              <a:t>Massachusetts                                                  Minnesota</a:t>
            </a:r>
          </a:p>
          <a:p>
            <a:pPr eaLnBrk="0" hangingPunct="0"/>
            <a:endParaRPr lang="en-US" sz="1600"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Title 1"/>
          <p:cNvSpPr>
            <a:spLocks noGrp="1"/>
          </p:cNvSpPr>
          <p:nvPr>
            <p:ph type="title"/>
          </p:nvPr>
        </p:nvSpPr>
        <p:spPr>
          <a:xfrm>
            <a:off x="762000" y="762000"/>
            <a:ext cx="7924800" cy="914400"/>
          </a:xfrm>
        </p:spPr>
        <p:txBody>
          <a:bodyPr/>
          <a:lstStyle/>
          <a:p>
            <a:pPr eaLnBrk="1" hangingPunct="1"/>
            <a:r>
              <a:rPr lang="en-US" sz="2800" dirty="0" smtClean="0"/>
              <a:t>Create a “Tick-Safe” zone.</a:t>
            </a:r>
          </a:p>
        </p:txBody>
      </p:sp>
      <p:pic>
        <p:nvPicPr>
          <p:cNvPr id="360450" name="Picture 2"/>
          <p:cNvPicPr>
            <a:picLocks noGrp="1" noChangeAspect="1" noChangeArrowheads="1"/>
          </p:cNvPicPr>
          <p:nvPr>
            <p:ph sz="half" idx="1"/>
          </p:nvPr>
        </p:nvPicPr>
        <p:blipFill>
          <a:blip r:embed="rId3" cstate="print"/>
          <a:srcRect/>
          <a:stretch>
            <a:fillRect/>
          </a:stretch>
        </p:blipFill>
        <p:spPr>
          <a:xfrm>
            <a:off x="914400" y="2895600"/>
            <a:ext cx="3161626" cy="2992438"/>
          </a:xfrm>
        </p:spPr>
      </p:pic>
      <p:sp>
        <p:nvSpPr>
          <p:cNvPr id="360451" name="Text Placeholder 3"/>
          <p:cNvSpPr>
            <a:spLocks noGrp="1"/>
          </p:cNvSpPr>
          <p:nvPr>
            <p:ph type="body" sz="half" idx="2"/>
          </p:nvPr>
        </p:nvSpPr>
        <p:spPr>
          <a:xfrm>
            <a:off x="4267200" y="2362200"/>
            <a:ext cx="4572000" cy="4191000"/>
          </a:xfrm>
        </p:spPr>
        <p:txBody>
          <a:bodyPr/>
          <a:lstStyle/>
          <a:p>
            <a:pPr eaLnBrk="1" hangingPunct="1"/>
            <a:r>
              <a:rPr lang="en-US" sz="2000" dirty="0" smtClean="0"/>
              <a:t>Clear tall grasses and brush. </a:t>
            </a:r>
          </a:p>
          <a:p>
            <a:pPr eaLnBrk="1" hangingPunct="1"/>
            <a:r>
              <a:rPr lang="en-US" sz="2000" dirty="0" smtClean="0"/>
              <a:t>Add a 3-ft wide barrier of wood chips or gravel between lawns and wooded areas.</a:t>
            </a:r>
          </a:p>
          <a:p>
            <a:pPr eaLnBrk="1" hangingPunct="1"/>
            <a:r>
              <a:rPr lang="en-US" sz="2000" dirty="0" smtClean="0"/>
              <a:t>Mow the lawn frequently.</a:t>
            </a:r>
          </a:p>
          <a:p>
            <a:pPr eaLnBrk="1" hangingPunct="1"/>
            <a:r>
              <a:rPr lang="en-US" sz="2000" dirty="0" smtClean="0"/>
              <a:t>Keep leaves raked.</a:t>
            </a:r>
            <a:endParaRPr lang="en-US" dirty="0" smtClean="0"/>
          </a:p>
          <a:p>
            <a:pPr eaLnBrk="1" hangingPunct="1"/>
            <a:r>
              <a:rPr lang="en-US" sz="2000" dirty="0" smtClean="0"/>
              <a:t>Stack wood neatly in a dry area.</a:t>
            </a:r>
          </a:p>
          <a:p>
            <a:pPr eaLnBrk="1" hangingPunct="1"/>
            <a:r>
              <a:rPr lang="en-US" sz="2000" dirty="0" smtClean="0"/>
              <a:t>Keep playground equipment and patio furniture away from yard edges and in a sunny location.</a:t>
            </a:r>
          </a:p>
          <a:p>
            <a:pPr eaLnBrk="1" hangingPunct="1"/>
            <a:r>
              <a:rPr lang="en-US" sz="2000" dirty="0" smtClean="0"/>
              <a:t>Choose deer resistant plants.</a:t>
            </a:r>
          </a:p>
          <a:p>
            <a:pPr eaLnBrk="1" hangingPunct="1"/>
            <a:r>
              <a:rPr lang="en-US" sz="2000" dirty="0" smtClean="0"/>
              <a:t>Avoid feeding wild animals &amp; birds.</a:t>
            </a:r>
          </a:p>
          <a:p>
            <a:pPr eaLnBrk="1" hangingPunct="1"/>
            <a:endParaRPr lang="en-US" sz="2000" dirty="0" smtClean="0"/>
          </a:p>
        </p:txBody>
      </p:sp>
      <p:sp>
        <p:nvSpPr>
          <p:cNvPr id="5" name="TextBox 4"/>
          <p:cNvSpPr txBox="1"/>
          <p:nvPr/>
        </p:nvSpPr>
        <p:spPr>
          <a:xfrm>
            <a:off x="1143000" y="6096000"/>
            <a:ext cx="3124200" cy="246221"/>
          </a:xfrm>
          <a:prstGeom prst="rect">
            <a:avLst/>
          </a:prstGeom>
          <a:noFill/>
        </p:spPr>
        <p:txBody>
          <a:bodyPr wrap="square" rtlCol="0">
            <a:spAutoFit/>
          </a:bodyPr>
          <a:lstStyle/>
          <a:p>
            <a:r>
              <a:rPr lang="en-US" sz="1000" dirty="0" smtClean="0"/>
              <a:t>Westport/Weston Health District</a:t>
            </a:r>
            <a:endParaRPr lang="en-US" sz="1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228600" y="304800"/>
            <a:ext cx="8686800" cy="6324600"/>
          </a:xfrm>
        </p:spPr>
        <p:txBody>
          <a:bodyPr/>
          <a:lstStyle/>
          <a:p>
            <a:pPr eaLnBrk="1" hangingPunct="1"/>
            <a:r>
              <a:rPr lang="en-US" sz="10000" smtClean="0"/>
              <a:t>BLAS</a:t>
            </a:r>
            <a:r>
              <a:rPr lang="en-US" sz="20000" smtClean="0"/>
              <a:t>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7" name="Picture 19" descr="j0262280"/>
          <p:cNvPicPr>
            <a:picLocks noChangeAspect="1" noChangeArrowheads="1"/>
          </p:cNvPicPr>
          <p:nvPr/>
        </p:nvPicPr>
        <p:blipFill>
          <a:blip r:embed="rId3" cstate="print"/>
          <a:srcRect/>
          <a:stretch>
            <a:fillRect/>
          </a:stretch>
        </p:blipFill>
        <p:spPr bwMode="auto">
          <a:xfrm>
            <a:off x="5867400" y="0"/>
            <a:ext cx="2667000" cy="1774825"/>
          </a:xfrm>
          <a:prstGeom prst="rect">
            <a:avLst/>
          </a:prstGeom>
          <a:noFill/>
          <a:ln w="9525">
            <a:noFill/>
            <a:miter lim="800000"/>
            <a:headEnd/>
            <a:tailEnd/>
          </a:ln>
        </p:spPr>
      </p:pic>
      <p:sp>
        <p:nvSpPr>
          <p:cNvPr id="362498" name="AutoShape 2"/>
          <p:cNvSpPr>
            <a:spLocks noGrp="1" noChangeArrowheads="1"/>
          </p:cNvSpPr>
          <p:nvPr>
            <p:ph type="title"/>
          </p:nvPr>
        </p:nvSpPr>
        <p:spPr/>
        <p:txBody>
          <a:bodyPr/>
          <a:lstStyle/>
          <a:p>
            <a:pPr eaLnBrk="1" hangingPunct="1"/>
            <a:r>
              <a:rPr lang="en-US" sz="2800" dirty="0" smtClean="0"/>
              <a:t>Treat your pets.</a:t>
            </a:r>
          </a:p>
        </p:txBody>
      </p:sp>
      <p:sp>
        <p:nvSpPr>
          <p:cNvPr id="362499" name="Rectangle 3"/>
          <p:cNvSpPr>
            <a:spLocks noGrp="1" noChangeArrowheads="1"/>
          </p:cNvSpPr>
          <p:nvPr>
            <p:ph type="body" sz="half" idx="1"/>
          </p:nvPr>
        </p:nvSpPr>
        <p:spPr>
          <a:xfrm>
            <a:off x="1066800" y="2590800"/>
            <a:ext cx="3770313" cy="3724275"/>
          </a:xfrm>
        </p:spPr>
        <p:txBody>
          <a:bodyPr/>
          <a:lstStyle/>
          <a:p>
            <a:pPr eaLnBrk="1" hangingPunct="1"/>
            <a:r>
              <a:rPr lang="en-US" sz="2000" dirty="0" smtClean="0"/>
              <a:t>Check your pets for ticks after coming indoors.</a:t>
            </a:r>
            <a:br>
              <a:rPr lang="en-US" sz="2000" dirty="0" smtClean="0"/>
            </a:br>
            <a:endParaRPr lang="en-US" sz="2000" dirty="0" smtClean="0"/>
          </a:p>
          <a:p>
            <a:pPr eaLnBrk="1" hangingPunct="1"/>
            <a:r>
              <a:rPr lang="en-US" sz="2000" dirty="0" smtClean="0"/>
              <a:t>Ask your vet about vaccines and products that will help your pet repel ticks.</a:t>
            </a:r>
            <a:br>
              <a:rPr lang="en-US" sz="2000" dirty="0" smtClean="0"/>
            </a:br>
            <a:endParaRPr lang="en-US" sz="2000" dirty="0" smtClean="0"/>
          </a:p>
          <a:p>
            <a:pPr eaLnBrk="1" hangingPunct="1"/>
            <a:r>
              <a:rPr lang="en-US" sz="2000" dirty="0" smtClean="0"/>
              <a:t>Don’t sleep with your pet because ticks on your pet may crawl on to you.</a:t>
            </a:r>
          </a:p>
        </p:txBody>
      </p:sp>
      <p:pic>
        <p:nvPicPr>
          <p:cNvPr id="362500" name="Picture 11" descr="j0227549"/>
          <p:cNvPicPr>
            <a:picLocks noGrp="1" noChangeAspect="1" noChangeArrowheads="1"/>
          </p:cNvPicPr>
          <p:nvPr>
            <p:ph sz="half" idx="2"/>
          </p:nvPr>
        </p:nvPicPr>
        <p:blipFill>
          <a:blip r:embed="rId4" cstate="print"/>
          <a:srcRect/>
          <a:stretch>
            <a:fillRect/>
          </a:stretch>
        </p:blipFill>
        <p:spPr>
          <a:xfrm>
            <a:off x="5867400" y="1752600"/>
            <a:ext cx="1447800" cy="1828800"/>
          </a:xfrm>
        </p:spPr>
      </p:pic>
      <p:pic>
        <p:nvPicPr>
          <p:cNvPr id="362501" name="Picture 20" descr="j0402444"/>
          <p:cNvPicPr>
            <a:picLocks noChangeAspect="1" noChangeArrowheads="1"/>
          </p:cNvPicPr>
          <p:nvPr/>
        </p:nvPicPr>
        <p:blipFill>
          <a:blip r:embed="rId5" cstate="print"/>
          <a:srcRect/>
          <a:stretch>
            <a:fillRect/>
          </a:stretch>
        </p:blipFill>
        <p:spPr bwMode="auto">
          <a:xfrm>
            <a:off x="5867400" y="3581400"/>
            <a:ext cx="1676400" cy="1676400"/>
          </a:xfrm>
          <a:prstGeom prst="rect">
            <a:avLst/>
          </a:prstGeom>
          <a:noFill/>
          <a:ln w="9525">
            <a:noFill/>
            <a:miter lim="800000"/>
            <a:headEnd/>
            <a:tailEnd/>
          </a:ln>
        </p:spPr>
      </p:pic>
      <p:pic>
        <p:nvPicPr>
          <p:cNvPr id="362502" name="Picture 28" descr="MPPH03058I0000[1]"/>
          <p:cNvPicPr>
            <a:picLocks noChangeAspect="1" noChangeArrowheads="1"/>
          </p:cNvPicPr>
          <p:nvPr/>
        </p:nvPicPr>
        <p:blipFill>
          <a:blip r:embed="rId6" cstate="print"/>
          <a:srcRect/>
          <a:stretch>
            <a:fillRect/>
          </a:stretch>
        </p:blipFill>
        <p:spPr bwMode="auto">
          <a:xfrm>
            <a:off x="7315200" y="1752600"/>
            <a:ext cx="1222375" cy="1828800"/>
          </a:xfrm>
          <a:prstGeom prst="rect">
            <a:avLst/>
          </a:prstGeom>
          <a:noFill/>
          <a:ln w="9525">
            <a:noFill/>
            <a:miter lim="800000"/>
            <a:headEnd/>
            <a:tailEnd/>
          </a:ln>
        </p:spPr>
      </p:pic>
      <p:pic>
        <p:nvPicPr>
          <p:cNvPr id="362503" name="Picture 12" descr="j0178659"/>
          <p:cNvPicPr>
            <a:picLocks noChangeAspect="1" noChangeArrowheads="1"/>
          </p:cNvPicPr>
          <p:nvPr/>
        </p:nvPicPr>
        <p:blipFill>
          <a:blip r:embed="rId7" cstate="print"/>
          <a:srcRect/>
          <a:stretch>
            <a:fillRect/>
          </a:stretch>
        </p:blipFill>
        <p:spPr bwMode="auto">
          <a:xfrm>
            <a:off x="7391400" y="3581400"/>
            <a:ext cx="1143000" cy="1676400"/>
          </a:xfrm>
          <a:prstGeom prst="rect">
            <a:avLst/>
          </a:prstGeom>
          <a:noFill/>
          <a:ln w="9525">
            <a:noFill/>
            <a:miter lim="800000"/>
            <a:headEnd/>
            <a:tailEnd/>
          </a:ln>
        </p:spPr>
      </p:pic>
      <p:pic>
        <p:nvPicPr>
          <p:cNvPr id="362504" name="Picture 29" descr="j0316840"/>
          <p:cNvPicPr>
            <a:picLocks noChangeAspect="1" noChangeArrowheads="1"/>
          </p:cNvPicPr>
          <p:nvPr/>
        </p:nvPicPr>
        <p:blipFill>
          <a:blip r:embed="rId8" cstate="print"/>
          <a:srcRect/>
          <a:stretch>
            <a:fillRect/>
          </a:stretch>
        </p:blipFill>
        <p:spPr bwMode="auto">
          <a:xfrm>
            <a:off x="5867400" y="5102225"/>
            <a:ext cx="2667000" cy="175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Title 1"/>
          <p:cNvSpPr>
            <a:spLocks noGrp="1"/>
          </p:cNvSpPr>
          <p:nvPr>
            <p:ph type="title"/>
          </p:nvPr>
        </p:nvSpPr>
        <p:spPr>
          <a:xfrm>
            <a:off x="1219200" y="685800"/>
            <a:ext cx="7543800" cy="1219200"/>
          </a:xfrm>
        </p:spPr>
        <p:txBody>
          <a:bodyPr/>
          <a:lstStyle/>
          <a:p>
            <a:pPr algn="ctr" eaLnBrk="1" hangingPunct="1"/>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Join our team and help</a:t>
            </a:r>
            <a:br>
              <a:rPr lang="en-US" sz="2800" dirty="0" smtClean="0"/>
            </a:br>
            <a:r>
              <a:rPr lang="en-US" sz="2800" dirty="0" smtClean="0"/>
              <a:t> tackle tick-borne diseases! </a:t>
            </a:r>
            <a:endParaRPr lang="en-US" sz="2400" dirty="0" smtClean="0"/>
          </a:p>
        </p:txBody>
      </p:sp>
      <p:pic>
        <p:nvPicPr>
          <p:cNvPr id="365574" name="Picture 13" descr="Safety Day2.JPG"/>
          <p:cNvPicPr>
            <a:picLocks noChangeAspect="1"/>
          </p:cNvPicPr>
          <p:nvPr/>
        </p:nvPicPr>
        <p:blipFill rotWithShape="1">
          <a:blip r:embed="rId3" cstate="print"/>
          <a:srcRect l="478" t="-1096" r="-478" b="35310"/>
          <a:stretch/>
        </p:blipFill>
        <p:spPr bwMode="auto">
          <a:xfrm>
            <a:off x="1152060" y="2362200"/>
            <a:ext cx="2666280" cy="2338708"/>
          </a:xfrm>
          <a:prstGeom prst="rect">
            <a:avLst/>
          </a:prstGeom>
          <a:noFill/>
          <a:ln w="9525">
            <a:noFill/>
            <a:miter lim="800000"/>
            <a:headEnd/>
            <a:tailEnd/>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4330" t="12552" r="6688" b="6809"/>
          <a:stretch/>
        </p:blipFill>
        <p:spPr>
          <a:xfrm>
            <a:off x="1152060" y="4800600"/>
            <a:ext cx="2666280" cy="2037338"/>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3502" r="7238" b="15379"/>
          <a:stretch/>
        </p:blipFill>
        <p:spPr>
          <a:xfrm>
            <a:off x="6096000" y="2438400"/>
            <a:ext cx="1998424" cy="21336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2030" y="4631679"/>
            <a:ext cx="1998424" cy="2206259"/>
          </a:xfrm>
          <a:prstGeom prst="rect">
            <a:avLst/>
          </a:prstGeom>
        </p:spPr>
      </p:pic>
      <p:pic>
        <p:nvPicPr>
          <p:cNvPr id="7" name="Content Placeholder 6"/>
          <p:cNvPicPr>
            <a:picLocks noGrp="1" noChangeAspect="1"/>
          </p:cNvPicPr>
          <p:nvPr>
            <p:ph idx="1"/>
          </p:nvPr>
        </p:nvPicPr>
        <p:blipFill rotWithShape="1">
          <a:blip r:embed="rId7">
            <a:extLst>
              <a:ext uri="{28A0092B-C50C-407E-A947-70E740481C1C}">
                <a14:useLocalDpi xmlns:a14="http://schemas.microsoft.com/office/drawing/2010/main" val="0"/>
              </a:ext>
            </a:extLst>
          </a:blip>
          <a:srcRect l="9546" r="4894"/>
          <a:stretch/>
        </p:blipFill>
        <p:spPr>
          <a:xfrm>
            <a:off x="3962400" y="5107431"/>
            <a:ext cx="1974159" cy="1730507"/>
          </a:xfr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10615" t="6147" r="7097" b="4813"/>
          <a:stretch/>
        </p:blipFill>
        <p:spPr>
          <a:xfrm rot="5400000">
            <a:off x="3644956" y="2755844"/>
            <a:ext cx="2576398" cy="194151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Title 1"/>
          <p:cNvSpPr>
            <a:spLocks noGrp="1"/>
          </p:cNvSpPr>
          <p:nvPr>
            <p:ph type="title"/>
          </p:nvPr>
        </p:nvSpPr>
        <p:spPr/>
        <p:txBody>
          <a:bodyPr/>
          <a:lstStyle/>
          <a:p>
            <a:pPr eaLnBrk="1" hangingPunct="1"/>
            <a:r>
              <a:rPr lang="en-US" smtClean="0"/>
              <a:t>Information provided by:</a:t>
            </a:r>
          </a:p>
        </p:txBody>
      </p:sp>
      <p:sp>
        <p:nvSpPr>
          <p:cNvPr id="366594" name="Content Placeholder 4"/>
          <p:cNvSpPr>
            <a:spLocks noGrp="1"/>
          </p:cNvSpPr>
          <p:nvPr>
            <p:ph idx="1"/>
          </p:nvPr>
        </p:nvSpPr>
        <p:spPr>
          <a:xfrm>
            <a:off x="838200" y="2667000"/>
            <a:ext cx="7693025" cy="3810000"/>
          </a:xfrm>
        </p:spPr>
        <p:txBody>
          <a:bodyPr/>
          <a:lstStyle/>
          <a:p>
            <a:pPr eaLnBrk="1" hangingPunct="1"/>
            <a:r>
              <a:rPr lang="en-US" sz="2000" dirty="0" smtClean="0"/>
              <a:t>Centers for Disease Control and Prevention (CDC)</a:t>
            </a:r>
          </a:p>
          <a:p>
            <a:pPr eaLnBrk="1" hangingPunct="1"/>
            <a:r>
              <a:rPr lang="en-US" sz="2000" dirty="0" smtClean="0"/>
              <a:t>CT Agricultural Experiment Station</a:t>
            </a:r>
          </a:p>
          <a:p>
            <a:pPr eaLnBrk="1" hangingPunct="1">
              <a:buFont typeface="Wingdings" pitchFamily="2" charset="2"/>
              <a:buNone/>
            </a:pPr>
            <a:r>
              <a:rPr lang="en-US" sz="2000" dirty="0" smtClean="0"/>
              <a:t>           </a:t>
            </a:r>
            <a:r>
              <a:rPr lang="en-US" sz="2000" i="1" dirty="0" smtClean="0"/>
              <a:t>Tick Management Handbook</a:t>
            </a:r>
          </a:p>
          <a:p>
            <a:pPr eaLnBrk="1" hangingPunct="1"/>
            <a:r>
              <a:rPr lang="en-US" sz="2000" dirty="0" smtClean="0"/>
              <a:t>CT Department of Public Health </a:t>
            </a:r>
          </a:p>
          <a:p>
            <a:pPr eaLnBrk="1" hangingPunct="1"/>
            <a:r>
              <a:rPr lang="en-US" sz="2000" dirty="0" smtClean="0"/>
              <a:t>Westport/Weston Health District</a:t>
            </a:r>
          </a:p>
          <a:p>
            <a:pPr eaLnBrk="1" hangingPunct="1"/>
            <a:r>
              <a:rPr lang="en-US" sz="2000" dirty="0" smtClean="0"/>
              <a:t> </a:t>
            </a:r>
            <a:r>
              <a:rPr lang="en-US" sz="2000" dirty="0" smtClean="0">
                <a:solidFill>
                  <a:schemeClr val="accent4"/>
                </a:solidFill>
              </a:rPr>
              <a:t>Yale School of Public Health  </a:t>
            </a:r>
          </a:p>
          <a:p>
            <a:pPr eaLnBrk="1" hangingPunct="1">
              <a:buNone/>
            </a:pPr>
            <a:r>
              <a:rPr lang="en-US" sz="2000" b="1" i="1" dirty="0" smtClean="0"/>
              <a:t>           </a:t>
            </a:r>
            <a:r>
              <a:rPr lang="en-US" sz="1800" i="1" dirty="0" smtClean="0">
                <a:latin typeface="+mj-lt"/>
              </a:rPr>
              <a:t>Peridomestic Lyme Disease Prevention:</a:t>
            </a:r>
          </a:p>
          <a:p>
            <a:pPr eaLnBrk="1" hangingPunct="1">
              <a:buFont typeface="Wingdings" pitchFamily="2" charset="2"/>
              <a:buNone/>
            </a:pPr>
            <a:r>
              <a:rPr lang="en-US" sz="1800" i="1" dirty="0" smtClean="0">
                <a:latin typeface="+mj-lt"/>
              </a:rPr>
              <a:t>            Results of a Population-Based Case–Control Study</a:t>
            </a:r>
          </a:p>
          <a:p>
            <a:pPr eaLnBrk="1" hangingPunct="1">
              <a:buFont typeface="Wingdings" pitchFamily="2" charset="2"/>
              <a:buNone/>
            </a:pPr>
            <a:r>
              <a:rPr lang="en-US" sz="2000" dirty="0" smtClean="0"/>
              <a:t>     </a:t>
            </a:r>
            <a:r>
              <a:rPr lang="en-US" sz="1400" dirty="0" smtClean="0"/>
              <a:t>Neeta P. Connally, PhD, Amanda J. Durante, PhD, Kimberly M. </a:t>
            </a:r>
            <a:r>
              <a:rPr lang="en-US" sz="1400" dirty="0" err="1" smtClean="0"/>
              <a:t>Yousey-Hindes</a:t>
            </a:r>
            <a:r>
              <a:rPr lang="en-US" sz="1400" dirty="0" smtClean="0"/>
              <a:t>, MPH, James I. Meek, MPH,      Randall S. Nelson, DVM, Robert </a:t>
            </a:r>
            <a:r>
              <a:rPr lang="en-US" sz="1400" dirty="0" err="1" smtClean="0"/>
              <a:t>Heimer</a:t>
            </a:r>
            <a:r>
              <a:rPr lang="en-US" sz="1400" dirty="0" smtClean="0"/>
              <a:t>, PhD </a:t>
            </a:r>
          </a:p>
          <a:p>
            <a:pPr eaLnBrk="1" hangingPunct="1"/>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2"/>
          <p:cNvSpPr>
            <a:spLocks noGrp="1" noChangeArrowheads="1"/>
          </p:cNvSpPr>
          <p:nvPr>
            <p:ph type="title"/>
          </p:nvPr>
        </p:nvSpPr>
        <p:spPr>
          <a:xfrm>
            <a:off x="1066800" y="1143000"/>
            <a:ext cx="6934200" cy="609600"/>
          </a:xfrm>
        </p:spPr>
        <p:txBody>
          <a:bodyPr/>
          <a:lstStyle/>
          <a:p>
            <a:pPr eaLnBrk="1" hangingPunct="1"/>
            <a:r>
              <a:rPr lang="en-US" sz="3200" dirty="0" smtClean="0"/>
              <a:t/>
            </a:r>
            <a:br>
              <a:rPr lang="en-US" sz="3200" dirty="0" smtClean="0"/>
            </a:br>
            <a:r>
              <a:rPr lang="en-US" sz="2800" dirty="0" smtClean="0"/>
              <a:t>Lyme disease is on the rise.</a:t>
            </a:r>
          </a:p>
        </p:txBody>
      </p:sp>
      <p:pic>
        <p:nvPicPr>
          <p:cNvPr id="37890" name="Picture 2" descr="graph of reported cases of Lyme Disease, by year from 1995 through 2014"/>
          <p:cNvPicPr>
            <a:picLocks noChangeAspect="1" noChangeArrowheads="1"/>
          </p:cNvPicPr>
          <p:nvPr/>
        </p:nvPicPr>
        <p:blipFill>
          <a:blip r:embed="rId3" cstate="print"/>
          <a:srcRect/>
          <a:stretch>
            <a:fillRect/>
          </a:stretch>
        </p:blipFill>
        <p:spPr bwMode="auto">
          <a:xfrm>
            <a:off x="1295400" y="2438400"/>
            <a:ext cx="6934200" cy="413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838200"/>
          </a:xfrm>
        </p:spPr>
        <p:txBody>
          <a:bodyPr/>
          <a:lstStyle/>
          <a:p>
            <a:r>
              <a:rPr lang="en-US" sz="2800" dirty="0" smtClean="0"/>
              <a:t>Lyme disease cases 2001</a:t>
            </a:r>
            <a:endParaRPr lang="en-US" sz="2800" dirty="0"/>
          </a:p>
        </p:txBody>
      </p:sp>
      <p:pic>
        <p:nvPicPr>
          <p:cNvPr id="381954" name="Picture 2"/>
          <p:cNvPicPr>
            <a:picLocks noGrp="1" noChangeAspect="1" noChangeArrowheads="1"/>
          </p:cNvPicPr>
          <p:nvPr>
            <p:ph idx="1"/>
          </p:nvPr>
        </p:nvPicPr>
        <p:blipFill>
          <a:blip r:embed="rId3" cstate="print"/>
          <a:srcRect/>
          <a:stretch>
            <a:fillRect/>
          </a:stretch>
        </p:blipFill>
        <p:spPr bwMode="auto">
          <a:xfrm>
            <a:off x="1676400" y="2386012"/>
            <a:ext cx="5943600" cy="4353154"/>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7543800" y="5867400"/>
            <a:ext cx="921682" cy="533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z="2800" dirty="0" smtClean="0"/>
              <a:t>Lyme disease cases 2014</a:t>
            </a:r>
          </a:p>
        </p:txBody>
      </p:sp>
      <p:pic>
        <p:nvPicPr>
          <p:cNvPr id="39938" name="Picture 1"/>
          <p:cNvPicPr>
            <a:picLocks noChangeAspect="1" noChangeArrowheads="1"/>
          </p:cNvPicPr>
          <p:nvPr/>
        </p:nvPicPr>
        <p:blipFill>
          <a:blip r:embed="rId3" cstate="print"/>
          <a:srcRect/>
          <a:stretch>
            <a:fillRect/>
          </a:stretch>
        </p:blipFill>
        <p:spPr bwMode="auto">
          <a:xfrm>
            <a:off x="1676400" y="2438400"/>
            <a:ext cx="5943600" cy="4111736"/>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7543800" y="5867400"/>
            <a:ext cx="921682" cy="533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762000" y="609600"/>
            <a:ext cx="7924800" cy="1143000"/>
          </a:xfrm>
        </p:spPr>
        <p:txBody>
          <a:bodyPr/>
          <a:lstStyle/>
          <a:p>
            <a:pPr eaLnBrk="1" hangingPunct="1"/>
            <a:r>
              <a:rPr lang="en-US" sz="2800" dirty="0" smtClean="0"/>
              <a:t>Celebrities with Lyme disease</a:t>
            </a:r>
          </a:p>
        </p:txBody>
      </p:sp>
      <p:pic>
        <p:nvPicPr>
          <p:cNvPr id="41986" name="Content Placeholder 3" descr="o-AVRIL-570.jpg"/>
          <p:cNvPicPr>
            <a:picLocks noGrp="1" noChangeAspect="1"/>
          </p:cNvPicPr>
          <p:nvPr>
            <p:ph idx="1"/>
          </p:nvPr>
        </p:nvPicPr>
        <p:blipFill>
          <a:blip r:embed="rId3" cstate="print"/>
          <a:srcRect/>
          <a:stretch>
            <a:fillRect/>
          </a:stretch>
        </p:blipFill>
        <p:spPr>
          <a:xfrm>
            <a:off x="990601" y="2742161"/>
            <a:ext cx="2743200" cy="3658639"/>
          </a:xfrm>
        </p:spPr>
      </p:pic>
      <p:pic>
        <p:nvPicPr>
          <p:cNvPr id="41988" name="Picture 4" descr="Yolanda Foster Reveals Daughter Bella and Son Anwar Have Battled Lyme Disease"/>
          <p:cNvPicPr>
            <a:picLocks noChangeAspect="1" noChangeArrowheads="1"/>
          </p:cNvPicPr>
          <p:nvPr/>
        </p:nvPicPr>
        <p:blipFill>
          <a:blip r:embed="rId4" cstate="print"/>
          <a:srcRect/>
          <a:stretch>
            <a:fillRect/>
          </a:stretch>
        </p:blipFill>
        <p:spPr bwMode="auto">
          <a:xfrm>
            <a:off x="5791200" y="2717800"/>
            <a:ext cx="2705100" cy="3606800"/>
          </a:xfrm>
          <a:prstGeom prst="rect">
            <a:avLst/>
          </a:prstGeom>
          <a:noFill/>
          <a:ln w="9525">
            <a:noFill/>
            <a:miter lim="800000"/>
            <a:headEnd/>
            <a:tailEnd/>
          </a:ln>
        </p:spPr>
      </p:pic>
      <p:sp>
        <p:nvSpPr>
          <p:cNvPr id="41989" name="AutoShape 6" descr="https://nebula.wsimg.com/75207d7de64d80c899bcf06a8a29324b?AccessKeyId=5010C6450E4EB6A24C91&amp;disposition=0&amp;alloworigin=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en-US"/>
          </a:p>
        </p:txBody>
      </p:sp>
      <p:sp>
        <p:nvSpPr>
          <p:cNvPr id="41990" name="AutoShape 8" descr="https://nebula.wsimg.com/75207d7de64d80c899bcf06a8a29324b?AccessKeyId=5010C6450E4EB6A24C91&amp;disposition=0&amp;alloworigin=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en-US"/>
          </a:p>
        </p:txBody>
      </p:sp>
      <p:pic>
        <p:nvPicPr>
          <p:cNvPr id="313346" name="Picture 2" descr="Image result for kris kristofferson"/>
          <p:cNvPicPr>
            <a:picLocks noChangeAspect="1" noChangeArrowheads="1"/>
          </p:cNvPicPr>
          <p:nvPr/>
        </p:nvPicPr>
        <p:blipFill>
          <a:blip r:embed="rId5" cstate="print"/>
          <a:srcRect/>
          <a:stretch>
            <a:fillRect/>
          </a:stretch>
        </p:blipFill>
        <p:spPr bwMode="auto">
          <a:xfrm>
            <a:off x="3733800" y="4267200"/>
            <a:ext cx="2057400" cy="2057400"/>
          </a:xfrm>
          <a:prstGeom prst="rect">
            <a:avLst/>
          </a:prstGeom>
          <a:noFill/>
        </p:spPr>
      </p:pic>
      <p:pic>
        <p:nvPicPr>
          <p:cNvPr id="9" name="Picture 5"/>
          <p:cNvPicPr>
            <a:picLocks noChangeAspect="1" noChangeArrowheads="1"/>
          </p:cNvPicPr>
          <p:nvPr/>
        </p:nvPicPr>
        <p:blipFill>
          <a:blip r:embed="rId6" cstate="print"/>
          <a:srcRect/>
          <a:stretch>
            <a:fillRect/>
          </a:stretch>
        </p:blipFill>
        <p:spPr bwMode="auto">
          <a:xfrm>
            <a:off x="3733800" y="2725780"/>
            <a:ext cx="2057400" cy="1541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31" name="Title 1"/>
          <p:cNvSpPr>
            <a:spLocks noGrp="1"/>
          </p:cNvSpPr>
          <p:nvPr>
            <p:ph type="title"/>
          </p:nvPr>
        </p:nvSpPr>
        <p:spPr>
          <a:xfrm>
            <a:off x="762000" y="533400"/>
            <a:ext cx="7924800" cy="1143000"/>
          </a:xfrm>
        </p:spPr>
        <p:txBody>
          <a:bodyPr/>
          <a:lstStyle/>
          <a:p>
            <a:pPr eaLnBrk="1" hangingPunct="1"/>
            <a:r>
              <a:rPr lang="en-US" sz="2800" dirty="0" smtClean="0"/>
              <a:t>Who gets tick-borne diseases?   Everyone.</a:t>
            </a:r>
          </a:p>
        </p:txBody>
      </p:sp>
      <p:sp>
        <p:nvSpPr>
          <p:cNvPr id="312332" name="Content Placeholder 3"/>
          <p:cNvSpPr>
            <a:spLocks noGrp="1"/>
          </p:cNvSpPr>
          <p:nvPr>
            <p:ph idx="1"/>
          </p:nvPr>
        </p:nvSpPr>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312333" name="AutoShape 12" descr="https://nebula.wsimg.com/75207d7de64d80c899bcf06a8a29324b?AccessKeyId=5010C6450E4EB6A24C91&amp;disposition=0&amp;alloworigin=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en-US"/>
          </a:p>
        </p:txBody>
      </p:sp>
      <p:sp>
        <p:nvSpPr>
          <p:cNvPr id="312334" name="AutoShape 14" descr="https://nebula.wsimg.com/75207d7de64d80c899bcf06a8a29324b?AccessKeyId=5010C6450E4EB6A24C91&amp;disposition=0&amp;alloworigin=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en-US"/>
          </a:p>
        </p:txBody>
      </p:sp>
      <p:pic>
        <p:nvPicPr>
          <p:cNvPr id="254981" name="Picture 5" descr="Graph of mean annual incidence of reported cases of Lyme disease by age and sex, United States, 2001 through 2010"/>
          <p:cNvPicPr>
            <a:picLocks noChangeAspect="1" noChangeArrowheads="1"/>
          </p:cNvPicPr>
          <p:nvPr/>
        </p:nvPicPr>
        <p:blipFill>
          <a:blip r:embed="rId3" cstate="print"/>
          <a:srcRect/>
          <a:stretch>
            <a:fillRect/>
          </a:stretch>
        </p:blipFill>
        <p:spPr bwMode="auto">
          <a:xfrm>
            <a:off x="1676400" y="3048000"/>
            <a:ext cx="5868704" cy="3429000"/>
          </a:xfrm>
          <a:prstGeom prst="rect">
            <a:avLst/>
          </a:prstGeom>
          <a:noFill/>
        </p:spPr>
      </p:pic>
      <p:sp>
        <p:nvSpPr>
          <p:cNvPr id="9" name="Rectangle 8"/>
          <p:cNvSpPr/>
          <p:nvPr/>
        </p:nvSpPr>
        <p:spPr>
          <a:xfrm>
            <a:off x="914400" y="2438400"/>
            <a:ext cx="7848600" cy="369332"/>
          </a:xfrm>
          <a:prstGeom prst="rect">
            <a:avLst/>
          </a:prstGeom>
        </p:spPr>
        <p:txBody>
          <a:bodyPr wrap="square">
            <a:spAutoFit/>
          </a:bodyPr>
          <a:lstStyle/>
          <a:p>
            <a:r>
              <a:rPr lang="en-US" dirty="0" smtClean="0"/>
              <a:t>Confirmed Lyme disease cases by age and sex--United States, 2001-2010</a:t>
            </a:r>
            <a:endParaRPr lang="en-US" dirty="0"/>
          </a:p>
        </p:txBody>
      </p:sp>
      <p:sp>
        <p:nvSpPr>
          <p:cNvPr id="254983" name="AutoShape 7" descr="Centers for Disease Control and Prevention. CDC twenty four seven. Saving Lives, Protecting Peop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2"/>
          <p:cNvPicPr>
            <a:picLocks noChangeAspect="1" noChangeArrowheads="1"/>
          </p:cNvPicPr>
          <p:nvPr/>
        </p:nvPicPr>
        <p:blipFill>
          <a:blip r:embed="rId4" cstate="print"/>
          <a:srcRect/>
          <a:stretch>
            <a:fillRect/>
          </a:stretch>
        </p:blipFill>
        <p:spPr bwMode="auto">
          <a:xfrm>
            <a:off x="7772400" y="6019800"/>
            <a:ext cx="921682" cy="533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ustom 7">
      <a:dk1>
        <a:srgbClr val="000000"/>
      </a:dk1>
      <a:lt1>
        <a:srgbClr val="FFFFFF"/>
      </a:lt1>
      <a:dk2>
        <a:srgbClr val="000000"/>
      </a:dk2>
      <a:lt2>
        <a:srgbClr val="336600"/>
      </a:lt2>
      <a:accent1>
        <a:srgbClr val="FFCC99"/>
      </a:accent1>
      <a:accent2>
        <a:srgbClr val="5CB800"/>
      </a:accent2>
      <a:accent3>
        <a:srgbClr val="FFFFFF"/>
      </a:accent3>
      <a:accent4>
        <a:srgbClr val="000000"/>
      </a:accent4>
      <a:accent5>
        <a:srgbClr val="FFE2CA"/>
      </a:accent5>
      <a:accent6>
        <a:srgbClr val="8AB900"/>
      </a:accent6>
      <a:hlink>
        <a:srgbClr val="336600"/>
      </a:hlink>
      <a:folHlink>
        <a:srgbClr val="FFCC00"/>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3153</TotalTime>
  <Words>4219</Words>
  <Application>Microsoft Office PowerPoint</Application>
  <PresentationFormat>On-screen Show (4:3)</PresentationFormat>
  <Paragraphs>398</Paragraphs>
  <Slides>44</Slides>
  <Notes>44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MS PGothic</vt:lpstr>
      <vt:lpstr>Arial</vt:lpstr>
      <vt:lpstr>Avenir Roman</vt:lpstr>
      <vt:lpstr>Century Gothic</vt:lpstr>
      <vt:lpstr>Comic Sans MS</vt:lpstr>
      <vt:lpstr>Helvetica</vt:lpstr>
      <vt:lpstr>Times New Roman</vt:lpstr>
      <vt:lpstr>Wingdings</vt:lpstr>
      <vt:lpstr>Capsules</vt:lpstr>
      <vt:lpstr>Default Design</vt:lpstr>
      <vt:lpstr>PowerPoint Presentation</vt:lpstr>
      <vt:lpstr>Which tick-borne diseases should we be concerned about?</vt:lpstr>
      <vt:lpstr>Named after first cases in Lyme, CT (1975)</vt:lpstr>
      <vt:lpstr>Lyme disease in the United States</vt:lpstr>
      <vt:lpstr> Lyme disease is on the rise.</vt:lpstr>
      <vt:lpstr>Lyme disease cases 2001</vt:lpstr>
      <vt:lpstr>Lyme disease cases 2014</vt:lpstr>
      <vt:lpstr>Celebrities with Lyme disease</vt:lpstr>
      <vt:lpstr>Who gets tick-borne diseases?   Everyone.</vt:lpstr>
      <vt:lpstr>What exactly is Lyme disease? </vt:lpstr>
      <vt:lpstr>Early Lyme disease symptoms</vt:lpstr>
      <vt:lpstr>Examples of the "bull's-eye" rash:</vt:lpstr>
      <vt:lpstr>Later signs and symptoms</vt:lpstr>
      <vt:lpstr>How is Lyme disease diagnosed?</vt:lpstr>
      <vt:lpstr>What is babesiosis?</vt:lpstr>
      <vt:lpstr>PowerPoint Presentation</vt:lpstr>
      <vt:lpstr>What is anaplasmosis?</vt:lpstr>
      <vt:lpstr>PowerPoint Presentation</vt:lpstr>
      <vt:lpstr>Are there any vaccines? </vt:lpstr>
      <vt:lpstr>What do blacklegged ticks look like? </vt:lpstr>
      <vt:lpstr>It varies based on their stage…</vt:lpstr>
      <vt:lpstr>The two year tick life cycle</vt:lpstr>
      <vt:lpstr>When are you most likely to get Lyme disease?</vt:lpstr>
      <vt:lpstr>Where do ticks live? </vt:lpstr>
      <vt:lpstr>Engorged blacklegged ticks may fool you.</vt:lpstr>
      <vt:lpstr>Ticks attach with a unique mouthpart</vt:lpstr>
      <vt:lpstr>What’s the best way to remove a tick?</vt:lpstr>
      <vt:lpstr>Tick Removal DON’Ts</vt:lpstr>
      <vt:lpstr>Where do you send a tick for testing?</vt:lpstr>
      <vt:lpstr>How do you avoid getting a tick bite?</vt:lpstr>
      <vt:lpstr>BLAST</vt:lpstr>
      <vt:lpstr>Bathe or shower soon after coming indoors.</vt:lpstr>
      <vt:lpstr>BLAST</vt:lpstr>
      <vt:lpstr>Look for ticks and rashes.</vt:lpstr>
      <vt:lpstr>BLAST</vt:lpstr>
      <vt:lpstr>Apply repellents. </vt:lpstr>
      <vt:lpstr>Testing natural products to repel or kill ticks</vt:lpstr>
      <vt:lpstr>BLAST</vt:lpstr>
      <vt:lpstr>Spray the edges of your yard.</vt:lpstr>
      <vt:lpstr>Create a “Tick-Safe” zone.</vt:lpstr>
      <vt:lpstr>BLAST</vt:lpstr>
      <vt:lpstr>Treat your pets.</vt:lpstr>
      <vt:lpstr>     Join our team and help  tackle tick-borne diseases! </vt:lpstr>
      <vt:lpstr>Information provided by:</vt:lpstr>
    </vt:vector>
  </TitlesOfParts>
  <Company>Ridgefield Health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BLAST</dc:title>
  <dc:creator>jennifer</dc:creator>
  <cp:lastModifiedBy>Nancy Fields</cp:lastModifiedBy>
  <cp:revision>291</cp:revision>
  <dcterms:created xsi:type="dcterms:W3CDTF">2009-02-04T16:35:30Z</dcterms:created>
  <dcterms:modified xsi:type="dcterms:W3CDTF">2017-02-21T19:31:52Z</dcterms:modified>
</cp:coreProperties>
</file>